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ed Hat Display"/>
      <p:regular r:id="rId14"/>
      <p:bold r:id="rId15"/>
      <p:italic r:id="rId16"/>
      <p:boldItalic r:id="rId17"/>
    </p:embeddedFont>
    <p:embeddedFont>
      <p:font typeface="Averia Serif Libre"/>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veriaSerifLibre-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AveriaSerifLibre-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edHatDisplay-bold.fntdata"/><Relationship Id="rId14" Type="http://schemas.openxmlformats.org/officeDocument/2006/relationships/font" Target="fonts/RedHatDisplay-regular.fntdata"/><Relationship Id="rId17" Type="http://schemas.openxmlformats.org/officeDocument/2006/relationships/font" Target="fonts/RedHatDisplay-boldItalic.fntdata"/><Relationship Id="rId16" Type="http://schemas.openxmlformats.org/officeDocument/2006/relationships/font" Target="fonts/RedHatDisplay-italic.fntdata"/><Relationship Id="rId5" Type="http://schemas.openxmlformats.org/officeDocument/2006/relationships/notesMaster" Target="notesMasters/notesMaster1.xml"/><Relationship Id="rId19" Type="http://schemas.openxmlformats.org/officeDocument/2006/relationships/font" Target="fonts/AveriaSerifLibre-bold.fntdata"/><Relationship Id="rId6" Type="http://schemas.openxmlformats.org/officeDocument/2006/relationships/slide" Target="slides/slide1.xml"/><Relationship Id="rId18" Type="http://schemas.openxmlformats.org/officeDocument/2006/relationships/font" Target="fonts/AveriaSerifLibr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e7237a2de5_0_1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g2e7237a2de5_0_1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e7237a2de5_0_1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2e7237a2de5_0_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e7237a2de5_0_1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g2e7237a2de5_0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e7237a2de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e7237a2de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e7237a2de5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e7237a2de5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e7237a2de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e7237a2de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e7237a2de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e7237a2de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mailto:jgrebmeier@umces.edu" TargetMode="External"/><Relationship Id="rId4" Type="http://schemas.openxmlformats.org/officeDocument/2006/relationships/hyperlink" Target="mailto:sldanielson@uaf.edu" TargetMode="External"/><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AICC 2024 Summer Meeting</a:t>
            </a:r>
            <a:endParaRPr/>
          </a:p>
          <a:p>
            <a:pPr indent="0" lvl="0" marL="0" rtl="0" algn="ctr">
              <a:spcBef>
                <a:spcPts val="0"/>
              </a:spcBef>
              <a:spcAft>
                <a:spcPts val="0"/>
              </a:spcAft>
              <a:buNone/>
            </a:pPr>
            <a:r>
              <a:rPr lang="en"/>
              <a:t>Wednesday 26 June 2024</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0"/>
              </a:spcAft>
              <a:buNone/>
            </a:pPr>
            <a:r>
              <a:rPr lang="en"/>
              <a:t>David Allen, NOAA, GOMO/Arctic Research Program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1087027" y="0"/>
            <a:ext cx="7452600" cy="11778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Clr>
                <a:schemeClr val="accent3"/>
              </a:buClr>
              <a:buSzPts val="4374"/>
              <a:buNone/>
            </a:pPr>
            <a:r>
              <a:rPr b="1" i="0" lang="en" sz="2780" u="none" cap="none" strike="noStrike">
                <a:solidFill>
                  <a:srgbClr val="105B9A"/>
                </a:solidFill>
              </a:rPr>
              <a:t>SKQ2024-12S: </a:t>
            </a:r>
            <a:r>
              <a:rPr b="1" lang="en" sz="2780">
                <a:solidFill>
                  <a:srgbClr val="105B9A"/>
                </a:solidFill>
              </a:rPr>
              <a:t>DBO/EcoFOCI-AMBON-CEO </a:t>
            </a:r>
            <a:r>
              <a:rPr b="1" i="0" lang="en" sz="2780" u="none" cap="none" strike="noStrike">
                <a:solidFill>
                  <a:srgbClr val="105B9A"/>
                </a:solidFill>
              </a:rPr>
              <a:t>Collaborative Ecosystem Cruise</a:t>
            </a:r>
            <a:endParaRPr b="1" sz="4760">
              <a:solidFill>
                <a:srgbClr val="105B9A"/>
              </a:solidFill>
            </a:endParaRPr>
          </a:p>
        </p:txBody>
      </p:sp>
      <p:sp>
        <p:nvSpPr>
          <p:cNvPr id="61" name="Google Shape;61;p14"/>
          <p:cNvSpPr txBox="1"/>
          <p:nvPr>
            <p:ph idx="1" type="subTitle"/>
          </p:nvPr>
        </p:nvSpPr>
        <p:spPr>
          <a:xfrm>
            <a:off x="112842" y="1173450"/>
            <a:ext cx="8900400" cy="1398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1700" u="sng">
                <a:solidFill>
                  <a:srgbClr val="434343"/>
                </a:solidFill>
              </a:rPr>
              <a:t>Jackie Grebmeier</a:t>
            </a:r>
            <a:r>
              <a:rPr baseline="30000" lang="en" sz="1700" u="sng">
                <a:solidFill>
                  <a:srgbClr val="434343"/>
                </a:solidFill>
              </a:rPr>
              <a:t>1</a:t>
            </a:r>
            <a:r>
              <a:rPr lang="en" sz="1700">
                <a:solidFill>
                  <a:srgbClr val="434343"/>
                </a:solidFill>
              </a:rPr>
              <a:t>,</a:t>
            </a:r>
            <a:r>
              <a:rPr baseline="30000" lang="en" sz="1700">
                <a:solidFill>
                  <a:srgbClr val="434343"/>
                </a:solidFill>
              </a:rPr>
              <a:t> </a:t>
            </a:r>
            <a:r>
              <a:rPr lang="en" sz="1700">
                <a:solidFill>
                  <a:srgbClr val="434343"/>
                </a:solidFill>
              </a:rPr>
              <a:t>Seth Danielson</a:t>
            </a:r>
            <a:r>
              <a:rPr baseline="30000" lang="en" sz="1700">
                <a:solidFill>
                  <a:srgbClr val="434343"/>
                </a:solidFill>
              </a:rPr>
              <a:t>2*</a:t>
            </a:r>
            <a:r>
              <a:rPr lang="en" sz="1700">
                <a:solidFill>
                  <a:srgbClr val="434343"/>
                </a:solidFill>
              </a:rPr>
              <a:t>, Matt Galaska</a:t>
            </a:r>
            <a:r>
              <a:rPr baseline="30000" lang="en" sz="1700">
                <a:solidFill>
                  <a:srgbClr val="434343"/>
                </a:solidFill>
              </a:rPr>
              <a:t>3**</a:t>
            </a:r>
            <a:r>
              <a:rPr lang="en" sz="1700">
                <a:solidFill>
                  <a:srgbClr val="434343"/>
                </a:solidFill>
              </a:rPr>
              <a:t>, Katrin Iken</a:t>
            </a:r>
            <a:r>
              <a:rPr baseline="30000" lang="en" sz="1700">
                <a:solidFill>
                  <a:srgbClr val="434343"/>
                </a:solidFill>
              </a:rPr>
              <a:t>2 </a:t>
            </a:r>
            <a:r>
              <a:rPr lang="en" sz="1700">
                <a:solidFill>
                  <a:srgbClr val="434343"/>
                </a:solidFill>
              </a:rPr>
              <a:t>&amp; Phyllis Stabeno</a:t>
            </a:r>
            <a:r>
              <a:rPr baseline="30000" lang="en" sz="1700">
                <a:solidFill>
                  <a:srgbClr val="434343"/>
                </a:solidFill>
              </a:rPr>
              <a:t>3 </a:t>
            </a:r>
            <a:endParaRPr sz="2300"/>
          </a:p>
          <a:p>
            <a:pPr indent="0" lvl="0" marL="0" rtl="0" algn="ctr">
              <a:lnSpc>
                <a:spcPct val="100000"/>
              </a:lnSpc>
              <a:spcBef>
                <a:spcPts val="0"/>
              </a:spcBef>
              <a:spcAft>
                <a:spcPts val="0"/>
              </a:spcAft>
              <a:buSzPts val="2400"/>
              <a:buNone/>
            </a:pPr>
            <a:r>
              <a:rPr baseline="30000" lang="en" sz="1500">
                <a:solidFill>
                  <a:srgbClr val="434343"/>
                </a:solidFill>
              </a:rPr>
              <a:t>1</a:t>
            </a:r>
            <a:r>
              <a:rPr lang="en" sz="1500">
                <a:solidFill>
                  <a:srgbClr val="434343"/>
                </a:solidFill>
              </a:rPr>
              <a:t>University of Maryland  Center for Environmental Science, </a:t>
            </a:r>
            <a:r>
              <a:rPr baseline="30000" lang="en" sz="1500">
                <a:solidFill>
                  <a:srgbClr val="434343"/>
                </a:solidFill>
              </a:rPr>
              <a:t>2</a:t>
            </a:r>
            <a:r>
              <a:rPr lang="en" sz="1500">
                <a:solidFill>
                  <a:srgbClr val="434343"/>
                </a:solidFill>
              </a:rPr>
              <a:t>University of Alaska Fairbanks</a:t>
            </a:r>
            <a:endParaRPr sz="2300"/>
          </a:p>
          <a:p>
            <a:pPr indent="0" lvl="0" marL="0" rtl="0" algn="ctr">
              <a:lnSpc>
                <a:spcPct val="100000"/>
              </a:lnSpc>
              <a:spcBef>
                <a:spcPts val="0"/>
              </a:spcBef>
              <a:spcAft>
                <a:spcPts val="0"/>
              </a:spcAft>
              <a:buSzPts val="2400"/>
              <a:buNone/>
            </a:pPr>
            <a:r>
              <a:rPr lang="en" sz="1500">
                <a:solidFill>
                  <a:srgbClr val="434343"/>
                </a:solidFill>
              </a:rPr>
              <a:t>*=Chief Scientist, **=Co-Chief scientist</a:t>
            </a:r>
            <a:endParaRPr sz="2300"/>
          </a:p>
          <a:p>
            <a:pPr indent="0" lvl="0" marL="0" rtl="0" algn="ctr">
              <a:lnSpc>
                <a:spcPct val="100000"/>
              </a:lnSpc>
              <a:spcBef>
                <a:spcPts val="0"/>
              </a:spcBef>
              <a:spcAft>
                <a:spcPts val="0"/>
              </a:spcAft>
              <a:buSzPts val="2400"/>
              <a:buNone/>
            </a:pPr>
            <a:r>
              <a:rPr lang="en" sz="1500" u="sng">
                <a:solidFill>
                  <a:schemeClr val="hlink"/>
                </a:solidFill>
                <a:hlinkClick r:id="rId3"/>
              </a:rPr>
              <a:t>jgrebmeier@umces.edu</a:t>
            </a:r>
            <a:r>
              <a:rPr lang="en" sz="1500">
                <a:solidFill>
                  <a:srgbClr val="434343"/>
                </a:solidFill>
              </a:rPr>
              <a:t>, </a:t>
            </a:r>
            <a:r>
              <a:rPr lang="en" sz="1500" u="sng">
                <a:solidFill>
                  <a:schemeClr val="hlink"/>
                </a:solidFill>
                <a:hlinkClick r:id="rId4"/>
              </a:rPr>
              <a:t>sldanielson@uaf.edu</a:t>
            </a:r>
            <a:endParaRPr sz="1500">
              <a:solidFill>
                <a:srgbClr val="434343"/>
              </a:solidFill>
            </a:endParaRPr>
          </a:p>
          <a:p>
            <a:pPr indent="0" lvl="0" marL="0" rtl="0" algn="ctr">
              <a:lnSpc>
                <a:spcPct val="100000"/>
              </a:lnSpc>
              <a:spcBef>
                <a:spcPts val="0"/>
              </a:spcBef>
              <a:spcAft>
                <a:spcPts val="0"/>
              </a:spcAft>
              <a:buSzPts val="2400"/>
              <a:buNone/>
            </a:pPr>
            <a:r>
              <a:rPr lang="en" sz="1700"/>
              <a:t> </a:t>
            </a:r>
            <a:endParaRPr sz="1700"/>
          </a:p>
        </p:txBody>
      </p:sp>
      <p:pic>
        <p:nvPicPr>
          <p:cNvPr id="62" name="Google Shape;62;p14"/>
          <p:cNvPicPr preferRelativeResize="0"/>
          <p:nvPr/>
        </p:nvPicPr>
        <p:blipFill rotWithShape="1">
          <a:blip r:embed="rId5">
            <a:alphaModFix/>
          </a:blip>
          <a:srcRect b="0" l="0" r="0" t="0"/>
          <a:stretch/>
        </p:blipFill>
        <p:spPr>
          <a:xfrm>
            <a:off x="162850" y="62850"/>
            <a:ext cx="540829" cy="848400"/>
          </a:xfrm>
          <a:prstGeom prst="rect">
            <a:avLst/>
          </a:prstGeom>
          <a:noFill/>
          <a:ln>
            <a:noFill/>
          </a:ln>
        </p:spPr>
      </p:pic>
      <p:sp>
        <p:nvSpPr>
          <p:cNvPr id="63" name="Google Shape;63;p14"/>
          <p:cNvSpPr txBox="1"/>
          <p:nvPr/>
        </p:nvSpPr>
        <p:spPr>
          <a:xfrm>
            <a:off x="293914" y="3143250"/>
            <a:ext cx="8719500" cy="1908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 sz="1500" u="none" cap="none" strike="noStrike">
                <a:solidFill>
                  <a:srgbClr val="000000"/>
                </a:solidFill>
                <a:latin typeface="Red Hat Display"/>
                <a:ea typeface="Red Hat Display"/>
                <a:cs typeface="Red Hat Display"/>
                <a:sym typeface="Red Hat Display"/>
              </a:rPr>
              <a:t>DBO: Distributed Biological Observatory (Jackie Grebmeier, UMCES)</a:t>
            </a:r>
            <a:endParaRPr sz="1300">
              <a:latin typeface="Red Hat Display"/>
              <a:ea typeface="Red Hat Display"/>
              <a:cs typeface="Red Hat Display"/>
              <a:sym typeface="Red Hat Display"/>
            </a:endParaRPr>
          </a:p>
          <a:p>
            <a:pPr indent="0" lvl="0" marL="0" marR="0" rtl="0" algn="l">
              <a:lnSpc>
                <a:spcPct val="100000"/>
              </a:lnSpc>
              <a:spcBef>
                <a:spcPts val="0"/>
              </a:spcBef>
              <a:spcAft>
                <a:spcPts val="0"/>
              </a:spcAft>
              <a:buNone/>
            </a:pPr>
            <a:r>
              <a:rPr i="0" lang="en" sz="1500" u="none" cap="none" strike="noStrike">
                <a:solidFill>
                  <a:srgbClr val="000000"/>
                </a:solidFill>
                <a:latin typeface="Red Hat Display"/>
                <a:ea typeface="Red Hat Display"/>
                <a:cs typeface="Red Hat Display"/>
                <a:sym typeface="Red Hat Display"/>
              </a:rPr>
              <a:t>EcoFOCI: Ecosystems and Fisheries Oceanography Coordinated Investigations (Phyllis Stabeno/NOAA)</a:t>
            </a:r>
            <a:endParaRPr i="0" sz="1500" u="none" cap="none" strike="noStrike">
              <a:solidFill>
                <a:srgbClr val="000000"/>
              </a:solidFill>
              <a:latin typeface="Red Hat Display"/>
              <a:ea typeface="Red Hat Display"/>
              <a:cs typeface="Red Hat Display"/>
              <a:sym typeface="Red Hat Display"/>
            </a:endParaRPr>
          </a:p>
          <a:p>
            <a:pPr indent="0" lvl="0" marL="0" marR="0" rtl="0" algn="l">
              <a:lnSpc>
                <a:spcPct val="100000"/>
              </a:lnSpc>
              <a:spcBef>
                <a:spcPts val="0"/>
              </a:spcBef>
              <a:spcAft>
                <a:spcPts val="0"/>
              </a:spcAft>
              <a:buNone/>
            </a:pPr>
            <a:r>
              <a:rPr i="0" lang="en" sz="1500" u="none" cap="none" strike="noStrike">
                <a:solidFill>
                  <a:srgbClr val="000000"/>
                </a:solidFill>
                <a:latin typeface="Red Hat Display"/>
                <a:ea typeface="Red Hat Display"/>
                <a:cs typeface="Red Hat Display"/>
                <a:sym typeface="Red Hat Display"/>
              </a:rPr>
              <a:t>AMBON: Arctic Marine Biodiversity Observation Network (Katrin Iken, UAF)</a:t>
            </a:r>
            <a:endParaRPr i="0" sz="1500" u="none" cap="none" strike="noStrike">
              <a:solidFill>
                <a:srgbClr val="000000"/>
              </a:solidFill>
              <a:latin typeface="Red Hat Display"/>
              <a:ea typeface="Red Hat Display"/>
              <a:cs typeface="Red Hat Display"/>
              <a:sym typeface="Red Hat Display"/>
            </a:endParaRPr>
          </a:p>
          <a:p>
            <a:pPr indent="0" lvl="0" marL="0" marR="0" rtl="0" algn="l">
              <a:lnSpc>
                <a:spcPct val="100000"/>
              </a:lnSpc>
              <a:spcBef>
                <a:spcPts val="0"/>
              </a:spcBef>
              <a:spcAft>
                <a:spcPts val="0"/>
              </a:spcAft>
              <a:buNone/>
            </a:pPr>
            <a:r>
              <a:rPr i="0" lang="en" sz="1500" u="none" cap="none" strike="noStrike">
                <a:solidFill>
                  <a:srgbClr val="000000"/>
                </a:solidFill>
                <a:latin typeface="Red Hat Display"/>
                <a:ea typeface="Red Hat Display"/>
                <a:cs typeface="Red Hat Display"/>
                <a:sym typeface="Red Hat Display"/>
              </a:rPr>
              <a:t>CEO: Chukchi Ecosystem Observatory (Seth Danielson, UAF)</a:t>
            </a:r>
            <a:endParaRPr sz="1300">
              <a:latin typeface="Red Hat Display"/>
              <a:ea typeface="Red Hat Display"/>
              <a:cs typeface="Red Hat Display"/>
              <a:sym typeface="Red Hat Display"/>
            </a:endParaRPr>
          </a:p>
          <a:p>
            <a:pPr indent="0" lvl="0" marL="0" marR="0" rtl="0" algn="l">
              <a:lnSpc>
                <a:spcPct val="100000"/>
              </a:lnSpc>
              <a:spcBef>
                <a:spcPts val="0"/>
              </a:spcBef>
              <a:spcAft>
                <a:spcPts val="0"/>
              </a:spcAft>
              <a:buNone/>
            </a:pPr>
            <a:r>
              <a:t/>
            </a:r>
            <a:endParaRPr i="0" sz="1500" u="none" cap="none" strike="noStrike">
              <a:solidFill>
                <a:srgbClr val="000000"/>
              </a:solidFill>
              <a:latin typeface="Red Hat Display"/>
              <a:ea typeface="Red Hat Display"/>
              <a:cs typeface="Red Hat Display"/>
              <a:sym typeface="Red Hat Display"/>
            </a:endParaRPr>
          </a:p>
          <a:p>
            <a:pPr indent="0" lvl="0" marL="0" marR="0" rtl="0" algn="l">
              <a:lnSpc>
                <a:spcPct val="100000"/>
              </a:lnSpc>
              <a:spcBef>
                <a:spcPts val="0"/>
              </a:spcBef>
              <a:spcAft>
                <a:spcPts val="0"/>
              </a:spcAft>
              <a:buNone/>
            </a:pPr>
            <a:r>
              <a:t/>
            </a:r>
            <a:endParaRPr i="0" sz="1500" u="none" cap="none" strike="noStrike">
              <a:solidFill>
                <a:srgbClr val="000000"/>
              </a:solidFill>
              <a:latin typeface="Red Hat Display"/>
              <a:ea typeface="Red Hat Display"/>
              <a:cs typeface="Red Hat Display"/>
              <a:sym typeface="Red Hat Display"/>
            </a:endParaRPr>
          </a:p>
          <a:p>
            <a:pPr indent="0" lvl="0" marL="0" marR="0" rtl="0" algn="l">
              <a:lnSpc>
                <a:spcPct val="100000"/>
              </a:lnSpc>
              <a:spcBef>
                <a:spcPts val="0"/>
              </a:spcBef>
              <a:spcAft>
                <a:spcPts val="0"/>
              </a:spcAft>
              <a:buNone/>
            </a:pPr>
            <a:r>
              <a:t/>
            </a:r>
            <a:endParaRPr i="0" sz="1300" u="none" cap="none" strike="noStrike">
              <a:solidFill>
                <a:srgbClr val="000000"/>
              </a:solidFill>
              <a:latin typeface="Red Hat Display"/>
              <a:ea typeface="Red Hat Display"/>
              <a:cs typeface="Red Hat Display"/>
              <a:sym typeface="Red Hat Display"/>
            </a:endParaRPr>
          </a:p>
        </p:txBody>
      </p:sp>
      <p:sp>
        <p:nvSpPr>
          <p:cNvPr id="64" name="Google Shape;64;p14"/>
          <p:cNvSpPr txBox="1"/>
          <p:nvPr/>
        </p:nvSpPr>
        <p:spPr>
          <a:xfrm>
            <a:off x="-1" y="4770323"/>
            <a:ext cx="92040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 sz="1200" u="none" cap="none" strike="noStrike">
                <a:solidFill>
                  <a:srgbClr val="025C78"/>
                </a:solidFill>
                <a:latin typeface="Red Hat Display"/>
                <a:ea typeface="Red Hat Display"/>
                <a:cs typeface="Red Hat Display"/>
                <a:sym typeface="Red Hat Display"/>
              </a:rPr>
              <a:t>Contact: Seth Danielson, </a:t>
            </a:r>
            <a:r>
              <a:rPr b="1" i="1" lang="en" sz="1200" cap="none" strike="noStrike">
                <a:solidFill>
                  <a:srgbClr val="025C78"/>
                </a:solidFill>
                <a:latin typeface="Red Hat Display"/>
                <a:ea typeface="Red Hat Display"/>
                <a:cs typeface="Red Hat Display"/>
                <a:sym typeface="Red Hat Display"/>
              </a:rPr>
              <a:t>sdanielson@uaf.edu</a:t>
            </a:r>
            <a:r>
              <a:rPr b="1" i="1" lang="en" sz="1200" u="none" cap="none" strike="noStrike">
                <a:solidFill>
                  <a:srgbClr val="025C78"/>
                </a:solidFill>
                <a:latin typeface="Red Hat Display"/>
                <a:ea typeface="Red Hat Display"/>
                <a:cs typeface="Red Hat Display"/>
                <a:sym typeface="Red Hat Display"/>
              </a:rPr>
              <a:t>, Jackie Grebmeier, </a:t>
            </a:r>
            <a:r>
              <a:rPr b="1" i="1" lang="en" sz="1200" cap="none" strike="noStrike">
                <a:solidFill>
                  <a:srgbClr val="025C78"/>
                </a:solidFill>
                <a:latin typeface="Red Hat Display"/>
                <a:ea typeface="Red Hat Display"/>
                <a:cs typeface="Red Hat Display"/>
                <a:sym typeface="Red Hat Display"/>
              </a:rPr>
              <a:t>jgrebmei@umces.edu</a:t>
            </a:r>
            <a:endParaRPr b="1" i="1" sz="1200" u="none" cap="none" strike="noStrike">
              <a:solidFill>
                <a:srgbClr val="025C78"/>
              </a:solidFill>
              <a:latin typeface="Red Hat Display"/>
              <a:ea typeface="Red Hat Display"/>
              <a:cs typeface="Red Hat Display"/>
              <a:sym typeface="Red Hat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721775" y="1608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800"/>
              <a:t>Research Expedition Details </a:t>
            </a:r>
            <a:endParaRPr sz="2800"/>
          </a:p>
        </p:txBody>
      </p:sp>
      <p:sp>
        <p:nvSpPr>
          <p:cNvPr id="70" name="Google Shape;70;p15"/>
          <p:cNvSpPr txBox="1"/>
          <p:nvPr>
            <p:ph idx="1" type="body"/>
          </p:nvPr>
        </p:nvSpPr>
        <p:spPr>
          <a:xfrm>
            <a:off x="168574" y="853600"/>
            <a:ext cx="5489400" cy="3653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1500"/>
              <a:t>Dates: August 6-27, 2024 </a:t>
            </a:r>
            <a:endParaRPr sz="1500"/>
          </a:p>
          <a:p>
            <a:pPr indent="0" lvl="0" marL="0" rtl="0" algn="l">
              <a:lnSpc>
                <a:spcPct val="115000"/>
              </a:lnSpc>
              <a:spcBef>
                <a:spcPts val="0"/>
              </a:spcBef>
              <a:spcAft>
                <a:spcPts val="0"/>
              </a:spcAft>
              <a:buSzPts val="1800"/>
              <a:buNone/>
            </a:pPr>
            <a:r>
              <a:rPr lang="en" sz="1500"/>
              <a:t>Research Area Location: Northern Bering and Chukchi Seas</a:t>
            </a:r>
            <a:endParaRPr sz="1500"/>
          </a:p>
          <a:p>
            <a:pPr indent="0" lvl="0" marL="0" rtl="0" algn="l">
              <a:lnSpc>
                <a:spcPct val="115000"/>
              </a:lnSpc>
              <a:spcBef>
                <a:spcPts val="1200"/>
              </a:spcBef>
              <a:spcAft>
                <a:spcPts val="0"/>
              </a:spcAft>
              <a:buSzPts val="1800"/>
              <a:buNone/>
            </a:pPr>
            <a:r>
              <a:rPr lang="en" sz="1500"/>
              <a:t>Vessel: R/V Sikuliaq (mob July 29 Seward, embark August 5, demob Aug 28, Nome)</a:t>
            </a:r>
            <a:endParaRPr sz="1500"/>
          </a:p>
          <a:p>
            <a:pPr indent="0" lvl="0" marL="0" rtl="0" algn="l">
              <a:lnSpc>
                <a:spcPct val="115000"/>
              </a:lnSpc>
              <a:spcBef>
                <a:spcPts val="1200"/>
              </a:spcBef>
              <a:spcAft>
                <a:spcPts val="0"/>
              </a:spcAft>
              <a:buSzPts val="1800"/>
              <a:buNone/>
            </a:pPr>
            <a:r>
              <a:rPr lang="en" sz="1500"/>
              <a:t>Funding: </a:t>
            </a:r>
            <a:r>
              <a:rPr lang="en" sz="1500">
                <a:solidFill>
                  <a:srgbClr val="151515"/>
                </a:solidFill>
              </a:rPr>
              <a:t>Financial support provided by NOAA, ONR, AOOS, NASA, NPRB, NSF, USFWS, UAF</a:t>
            </a:r>
            <a:endParaRPr sz="1700"/>
          </a:p>
          <a:p>
            <a:pPr indent="0" lvl="0" marL="0" rtl="0" algn="l">
              <a:lnSpc>
                <a:spcPct val="115000"/>
              </a:lnSpc>
              <a:spcBef>
                <a:spcPts val="1200"/>
              </a:spcBef>
              <a:spcAft>
                <a:spcPts val="0"/>
              </a:spcAft>
              <a:buClr>
                <a:schemeClr val="dk1"/>
              </a:buClr>
              <a:buSzPts val="1100"/>
              <a:buFont typeface="Arial"/>
              <a:buNone/>
            </a:pPr>
            <a:r>
              <a:rPr lang="en" sz="1500"/>
              <a:t>Communication and outreach plans:  </a:t>
            </a:r>
            <a:endParaRPr sz="1700"/>
          </a:p>
          <a:p>
            <a:pPr indent="0" lvl="0" marL="0" rtl="0" algn="l">
              <a:lnSpc>
                <a:spcPct val="115000"/>
              </a:lnSpc>
              <a:spcBef>
                <a:spcPts val="2400"/>
              </a:spcBef>
              <a:spcAft>
                <a:spcPts val="1200"/>
              </a:spcAft>
              <a:buClr>
                <a:schemeClr val="dk1"/>
              </a:buClr>
              <a:buSzPts val="1100"/>
              <a:buFont typeface="Arial"/>
              <a:buNone/>
            </a:pPr>
            <a:r>
              <a:t/>
            </a:r>
            <a:endParaRPr sz="1500"/>
          </a:p>
        </p:txBody>
      </p:sp>
      <p:pic>
        <p:nvPicPr>
          <p:cNvPr id="71" name="Google Shape;71;p15"/>
          <p:cNvPicPr preferRelativeResize="0"/>
          <p:nvPr/>
        </p:nvPicPr>
        <p:blipFill rotWithShape="1">
          <a:blip r:embed="rId3">
            <a:alphaModFix/>
          </a:blip>
          <a:srcRect b="0" l="0" r="0" t="0"/>
          <a:stretch/>
        </p:blipFill>
        <p:spPr>
          <a:xfrm>
            <a:off x="8054742" y="46352"/>
            <a:ext cx="920685" cy="920684"/>
          </a:xfrm>
          <a:prstGeom prst="rect">
            <a:avLst/>
          </a:prstGeom>
          <a:noFill/>
          <a:ln>
            <a:noFill/>
          </a:ln>
        </p:spPr>
      </p:pic>
      <p:sp>
        <p:nvSpPr>
          <p:cNvPr id="72" name="Google Shape;72;p15"/>
          <p:cNvSpPr txBox="1"/>
          <p:nvPr/>
        </p:nvSpPr>
        <p:spPr>
          <a:xfrm>
            <a:off x="55475" y="3222100"/>
            <a:ext cx="5715600" cy="1446900"/>
          </a:xfrm>
          <a:prstGeom prst="rect">
            <a:avLst/>
          </a:prstGeom>
          <a:noFill/>
          <a:ln>
            <a:noFill/>
          </a:ln>
        </p:spPr>
        <p:txBody>
          <a:bodyPr anchorCtr="0" anchor="t" bIns="45700" lIns="91425" spcFirstLastPara="1" rIns="91425" wrap="square" tIns="45700">
            <a:spAutoFit/>
          </a:bodyPr>
          <a:lstStyle/>
          <a:p>
            <a:pPr indent="-173037" lvl="5" marL="406400" marR="0" rtl="0" algn="l">
              <a:lnSpc>
                <a:spcPct val="100000"/>
              </a:lnSpc>
              <a:spcBef>
                <a:spcPts val="0"/>
              </a:spcBef>
              <a:spcAft>
                <a:spcPts val="0"/>
              </a:spcAft>
              <a:buClr>
                <a:srgbClr val="000000"/>
              </a:buClr>
              <a:buSzPts val="1500"/>
              <a:buFont typeface="Red Hat Display"/>
              <a:buChar char="o"/>
            </a:pPr>
            <a:r>
              <a:rPr i="0" lang="en" sz="1500" u="none" cap="none" strike="noStrike">
                <a:solidFill>
                  <a:srgbClr val="000000"/>
                </a:solidFill>
                <a:latin typeface="Red Hat Display"/>
                <a:ea typeface="Red Hat Display"/>
                <a:cs typeface="Red Hat Display"/>
                <a:sym typeface="Red Hat Display"/>
              </a:rPr>
              <a:t>Pre &amp; post-cruise discussions &amp; reporting-back with AEWC</a:t>
            </a:r>
            <a:endParaRPr sz="1300">
              <a:latin typeface="Red Hat Display"/>
              <a:ea typeface="Red Hat Display"/>
              <a:cs typeface="Red Hat Display"/>
              <a:sym typeface="Red Hat Display"/>
            </a:endParaRPr>
          </a:p>
          <a:p>
            <a:pPr indent="-173037" lvl="5" marL="406400" marR="0" rtl="0" algn="l">
              <a:lnSpc>
                <a:spcPct val="100000"/>
              </a:lnSpc>
              <a:spcBef>
                <a:spcPts val="0"/>
              </a:spcBef>
              <a:spcAft>
                <a:spcPts val="0"/>
              </a:spcAft>
              <a:buClr>
                <a:srgbClr val="000000"/>
              </a:buClr>
              <a:buSzPts val="1500"/>
              <a:buFont typeface="Red Hat Display"/>
              <a:buChar char="o"/>
            </a:pPr>
            <a:r>
              <a:rPr i="0" lang="en" sz="1500" u="none" cap="none" strike="noStrike">
                <a:solidFill>
                  <a:srgbClr val="000000"/>
                </a:solidFill>
                <a:latin typeface="Red Hat Display"/>
                <a:ea typeface="Red Hat Display"/>
                <a:cs typeface="Red Hat Display"/>
                <a:sym typeface="Red Hat Display"/>
              </a:rPr>
              <a:t>Daily communication of activities with Alaskan coastal communities</a:t>
            </a:r>
            <a:endParaRPr sz="1300">
              <a:latin typeface="Red Hat Display"/>
              <a:ea typeface="Red Hat Display"/>
              <a:cs typeface="Red Hat Display"/>
              <a:sym typeface="Red Hat Display"/>
            </a:endParaRPr>
          </a:p>
          <a:p>
            <a:pPr indent="-173037" lvl="5" marL="406400" marR="0" rtl="0" algn="l">
              <a:lnSpc>
                <a:spcPct val="100000"/>
              </a:lnSpc>
              <a:spcBef>
                <a:spcPts val="0"/>
              </a:spcBef>
              <a:spcAft>
                <a:spcPts val="0"/>
              </a:spcAft>
              <a:buClr>
                <a:srgbClr val="000000"/>
              </a:buClr>
              <a:buSzPts val="1500"/>
              <a:buFont typeface="Red Hat Display"/>
              <a:buChar char="o"/>
            </a:pPr>
            <a:r>
              <a:rPr i="0" lang="en" sz="1500" u="none" cap="none" strike="noStrike">
                <a:solidFill>
                  <a:srgbClr val="000000"/>
                </a:solidFill>
                <a:latin typeface="Red Hat Display"/>
                <a:ea typeface="Red Hat Display"/>
                <a:cs typeface="Red Hat Display"/>
                <a:sym typeface="Red Hat Display"/>
              </a:rPr>
              <a:t>In Nome: Planned Strait Science talk, visit local school classrooms, student tour of R/V Sikuliaq</a:t>
            </a:r>
            <a:endParaRPr i="0" sz="1500" u="none" cap="none" strike="noStrike">
              <a:solidFill>
                <a:srgbClr val="000000"/>
              </a:solidFill>
              <a:latin typeface="Red Hat Display"/>
              <a:ea typeface="Red Hat Display"/>
              <a:cs typeface="Red Hat Display"/>
              <a:sym typeface="Red Hat Display"/>
            </a:endParaRPr>
          </a:p>
          <a:p>
            <a:pPr indent="0" lvl="0" marL="0" marR="0" rtl="0" algn="l">
              <a:lnSpc>
                <a:spcPct val="100000"/>
              </a:lnSpc>
              <a:spcBef>
                <a:spcPts val="0"/>
              </a:spcBef>
              <a:spcAft>
                <a:spcPts val="0"/>
              </a:spcAft>
              <a:buNone/>
            </a:pPr>
            <a:r>
              <a:t/>
            </a:r>
            <a:endParaRPr i="0" sz="1300" u="none" cap="none" strike="noStrike">
              <a:solidFill>
                <a:srgbClr val="000000"/>
              </a:solidFill>
              <a:latin typeface="Red Hat Display"/>
              <a:ea typeface="Red Hat Display"/>
              <a:cs typeface="Red Hat Display"/>
              <a:sym typeface="Red Hat Display"/>
            </a:endParaRPr>
          </a:p>
        </p:txBody>
      </p:sp>
      <p:pic>
        <p:nvPicPr>
          <p:cNvPr id="73" name="Google Shape;73;p15"/>
          <p:cNvPicPr preferRelativeResize="0"/>
          <p:nvPr/>
        </p:nvPicPr>
        <p:blipFill rotWithShape="1">
          <a:blip r:embed="rId4">
            <a:alphaModFix/>
          </a:blip>
          <a:srcRect b="1569" l="14399" r="15083" t="1569"/>
          <a:stretch/>
        </p:blipFill>
        <p:spPr>
          <a:xfrm>
            <a:off x="5429377" y="1081559"/>
            <a:ext cx="3546049" cy="3653087"/>
          </a:xfrm>
          <a:prstGeom prst="rect">
            <a:avLst/>
          </a:prstGeom>
          <a:noFill/>
          <a:ln>
            <a:noFill/>
          </a:ln>
        </p:spPr>
      </p:pic>
      <p:sp>
        <p:nvSpPr>
          <p:cNvPr id="74" name="Google Shape;74;p15"/>
          <p:cNvSpPr txBox="1"/>
          <p:nvPr/>
        </p:nvSpPr>
        <p:spPr>
          <a:xfrm>
            <a:off x="-1" y="4770323"/>
            <a:ext cx="92040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 sz="1200" u="none" cap="none" strike="noStrike">
                <a:solidFill>
                  <a:srgbClr val="025C78"/>
                </a:solidFill>
                <a:latin typeface="Red Hat Display"/>
                <a:ea typeface="Red Hat Display"/>
                <a:cs typeface="Red Hat Display"/>
                <a:sym typeface="Red Hat Display"/>
              </a:rPr>
              <a:t>Contact: Seth Danielson, </a:t>
            </a:r>
            <a:r>
              <a:rPr b="1" i="1" lang="en" sz="1200" cap="none" strike="noStrike">
                <a:solidFill>
                  <a:srgbClr val="025C78"/>
                </a:solidFill>
                <a:latin typeface="Red Hat Display"/>
                <a:ea typeface="Red Hat Display"/>
                <a:cs typeface="Red Hat Display"/>
                <a:sym typeface="Red Hat Display"/>
              </a:rPr>
              <a:t>sdanielson@uaf.edu</a:t>
            </a:r>
            <a:r>
              <a:rPr b="1" i="1" lang="en" sz="1200" u="none" cap="none" strike="noStrike">
                <a:solidFill>
                  <a:srgbClr val="025C78"/>
                </a:solidFill>
                <a:latin typeface="Red Hat Display"/>
                <a:ea typeface="Red Hat Display"/>
                <a:cs typeface="Red Hat Display"/>
                <a:sym typeface="Red Hat Display"/>
              </a:rPr>
              <a:t>, Jackie Grebmeier, </a:t>
            </a:r>
            <a:r>
              <a:rPr b="1" i="1" lang="en" sz="1200" cap="none" strike="noStrike">
                <a:solidFill>
                  <a:srgbClr val="025C78"/>
                </a:solidFill>
                <a:latin typeface="Red Hat Display"/>
                <a:ea typeface="Red Hat Display"/>
                <a:cs typeface="Red Hat Display"/>
                <a:sym typeface="Red Hat Display"/>
              </a:rPr>
              <a:t>jgrebmei@umces.edu</a:t>
            </a:r>
            <a:endParaRPr b="1" i="1" sz="1200" u="none" cap="none" strike="noStrike">
              <a:solidFill>
                <a:srgbClr val="025C78"/>
              </a:solidFill>
              <a:latin typeface="Red Hat Display"/>
              <a:ea typeface="Red Hat Display"/>
              <a:cs typeface="Red Hat Display"/>
              <a:sym typeface="Red Hat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721775" y="1608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0" lang="en" sz="2800"/>
              <a:t>Key Scientific Questions &amp; Motivations</a:t>
            </a:r>
            <a:endParaRPr b="0" sz="2800"/>
          </a:p>
        </p:txBody>
      </p:sp>
      <p:sp>
        <p:nvSpPr>
          <p:cNvPr id="80" name="Google Shape;80;p16"/>
          <p:cNvSpPr txBox="1"/>
          <p:nvPr/>
        </p:nvSpPr>
        <p:spPr>
          <a:xfrm>
            <a:off x="193904" y="2960329"/>
            <a:ext cx="8950200" cy="203190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00000"/>
              </a:lnSpc>
              <a:spcBef>
                <a:spcPts val="0"/>
              </a:spcBef>
              <a:spcAft>
                <a:spcPts val="0"/>
              </a:spcAft>
              <a:buClr>
                <a:srgbClr val="151515"/>
              </a:buClr>
              <a:buSzPts val="1400"/>
              <a:buFont typeface="Red Hat Display"/>
              <a:buChar char="●"/>
            </a:pPr>
            <a:r>
              <a:rPr i="0" lang="en" u="none" cap="none" strike="noStrike">
                <a:solidFill>
                  <a:srgbClr val="151515"/>
                </a:solidFill>
                <a:latin typeface="Red Hat Display"/>
                <a:ea typeface="Red Hat Display"/>
                <a:cs typeface="Red Hat Display"/>
                <a:sym typeface="Red Hat Display"/>
              </a:rPr>
              <a:t>Underway Observations: Seabird and marine mammal surveys from bridge</a:t>
            </a:r>
            <a:endParaRPr i="0" u="none" cap="none" strike="noStrike">
              <a:solidFill>
                <a:srgbClr val="151515"/>
              </a:solidFill>
              <a:latin typeface="Red Hat Display"/>
              <a:ea typeface="Red Hat Display"/>
              <a:cs typeface="Red Hat Display"/>
              <a:sym typeface="Red Hat Display"/>
            </a:endParaRPr>
          </a:p>
          <a:p>
            <a:pPr indent="-317500" lvl="0" marL="457200" marR="0" rtl="0" algn="l">
              <a:lnSpc>
                <a:spcPct val="100000"/>
              </a:lnSpc>
              <a:spcBef>
                <a:spcPts val="0"/>
              </a:spcBef>
              <a:spcAft>
                <a:spcPts val="0"/>
              </a:spcAft>
              <a:buClr>
                <a:srgbClr val="151515"/>
              </a:buClr>
              <a:buSzPts val="1400"/>
              <a:buFont typeface="Red Hat Display"/>
              <a:buChar char="●"/>
            </a:pPr>
            <a:r>
              <a:rPr i="0" lang="en" u="none" cap="none" strike="noStrike">
                <a:solidFill>
                  <a:srgbClr val="151515"/>
                </a:solidFill>
                <a:latin typeface="Red Hat Display"/>
                <a:ea typeface="Red Hat Display"/>
                <a:cs typeface="Red Hat Display"/>
                <a:sym typeface="Red Hat Display"/>
              </a:rPr>
              <a:t>Water Column: CTD sampling for water temperature, salinity, bio-optical parameters, eDNA, harmful algal bloom monitoring, water samples for nutrients, water composition, Bongo net tows for zooplankton and larval fish</a:t>
            </a:r>
            <a:endParaRPr>
              <a:latin typeface="Red Hat Display"/>
              <a:ea typeface="Red Hat Display"/>
              <a:cs typeface="Red Hat Display"/>
              <a:sym typeface="Red Hat Display"/>
            </a:endParaRPr>
          </a:p>
          <a:p>
            <a:pPr indent="-317500" lvl="0" marL="457200" marR="0" rtl="0" algn="l">
              <a:lnSpc>
                <a:spcPct val="100000"/>
              </a:lnSpc>
              <a:spcBef>
                <a:spcPts val="0"/>
              </a:spcBef>
              <a:spcAft>
                <a:spcPts val="0"/>
              </a:spcAft>
              <a:buClr>
                <a:srgbClr val="151515"/>
              </a:buClr>
              <a:buSzPts val="1400"/>
              <a:buFont typeface="Red Hat Display"/>
              <a:buChar char="●"/>
            </a:pPr>
            <a:r>
              <a:rPr i="0" lang="en" u="none" cap="none" strike="noStrike">
                <a:solidFill>
                  <a:srgbClr val="151515"/>
                </a:solidFill>
                <a:latin typeface="Red Hat Display"/>
                <a:ea typeface="Red Hat Display"/>
                <a:cs typeface="Red Hat Display"/>
                <a:sym typeface="Red Hat Display"/>
              </a:rPr>
              <a:t>Seafloor: Animals in the sediment and on the bottom via grabs and trawls, sediment grain size and chlorophyll a, harmful algal bloom sampling, organic carbon and nitrogen, oxygen consumption via benthic HAPs core</a:t>
            </a:r>
            <a:endParaRPr>
              <a:latin typeface="Red Hat Display"/>
              <a:ea typeface="Red Hat Display"/>
              <a:cs typeface="Red Hat Display"/>
              <a:sym typeface="Red Hat Display"/>
            </a:endParaRPr>
          </a:p>
          <a:p>
            <a:pPr indent="-317500" lvl="0" marL="457200" marR="0" rtl="0" algn="l">
              <a:lnSpc>
                <a:spcPct val="100000"/>
              </a:lnSpc>
              <a:spcBef>
                <a:spcPts val="0"/>
              </a:spcBef>
              <a:spcAft>
                <a:spcPts val="0"/>
              </a:spcAft>
              <a:buClr>
                <a:srgbClr val="151515"/>
              </a:buClr>
              <a:buSzPts val="1400"/>
              <a:buFont typeface="Red Hat Display"/>
              <a:buChar char="●"/>
            </a:pPr>
            <a:r>
              <a:rPr i="0" lang="en" u="none" cap="none" strike="noStrike">
                <a:solidFill>
                  <a:srgbClr val="151515"/>
                </a:solidFill>
                <a:latin typeface="Red Hat Display"/>
                <a:ea typeface="Red Hat Display"/>
                <a:cs typeface="Red Hat Display"/>
                <a:sym typeface="Red Hat Display"/>
              </a:rPr>
              <a:t>Moorings: Biophysical and passive acoustic</a:t>
            </a:r>
            <a:endParaRPr i="0" u="none" cap="none" strike="noStrike">
              <a:solidFill>
                <a:srgbClr val="151515"/>
              </a:solidFill>
              <a:latin typeface="Red Hat Display"/>
              <a:ea typeface="Red Hat Display"/>
              <a:cs typeface="Red Hat Display"/>
              <a:sym typeface="Red Hat Display"/>
            </a:endParaRPr>
          </a:p>
          <a:p>
            <a:pPr indent="0" lvl="0" marL="0" marR="0" rtl="0" algn="l">
              <a:lnSpc>
                <a:spcPct val="100000"/>
              </a:lnSpc>
              <a:spcBef>
                <a:spcPts val="0"/>
              </a:spcBef>
              <a:spcAft>
                <a:spcPts val="0"/>
              </a:spcAft>
              <a:buNone/>
            </a:pPr>
            <a:r>
              <a:t/>
            </a:r>
            <a:endParaRPr i="0" u="none" cap="none" strike="noStrike">
              <a:solidFill>
                <a:srgbClr val="000000"/>
              </a:solidFill>
              <a:latin typeface="Red Hat Display"/>
              <a:ea typeface="Red Hat Display"/>
              <a:cs typeface="Red Hat Display"/>
              <a:sym typeface="Red Hat Display"/>
            </a:endParaRPr>
          </a:p>
        </p:txBody>
      </p:sp>
      <p:sp>
        <p:nvSpPr>
          <p:cNvPr id="81" name="Google Shape;81;p16"/>
          <p:cNvSpPr txBox="1"/>
          <p:nvPr/>
        </p:nvSpPr>
        <p:spPr>
          <a:xfrm>
            <a:off x="202475" y="807675"/>
            <a:ext cx="8950200" cy="2401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i="0" lang="en" u="none" cap="none" strike="noStrike">
                <a:solidFill>
                  <a:srgbClr val="000000"/>
                </a:solidFill>
                <a:latin typeface="Red Hat Display"/>
                <a:ea typeface="Red Hat Display"/>
                <a:cs typeface="Red Hat Display"/>
                <a:sym typeface="Red Hat Display"/>
              </a:rPr>
              <a:t>Mission: To track the status and change in environmental drivers and ecosystem components undergoing change in the Pacific Arctic</a:t>
            </a:r>
            <a:endParaRPr>
              <a:latin typeface="Red Hat Display"/>
              <a:ea typeface="Red Hat Display"/>
              <a:cs typeface="Red Hat Display"/>
              <a:sym typeface="Red Hat Display"/>
            </a:endParaRPr>
          </a:p>
          <a:p>
            <a:pPr indent="0" lvl="0" marL="0" marR="0" rtl="0" algn="l">
              <a:lnSpc>
                <a:spcPct val="100000"/>
              </a:lnSpc>
              <a:spcBef>
                <a:spcPts val="0"/>
              </a:spcBef>
              <a:spcAft>
                <a:spcPts val="0"/>
              </a:spcAft>
              <a:buClr>
                <a:srgbClr val="000000"/>
              </a:buClr>
              <a:buSzPts val="2400"/>
              <a:buFont typeface="Arial"/>
              <a:buNone/>
            </a:pPr>
            <a:r>
              <a:t/>
            </a:r>
            <a:endParaRPr i="0" u="none" cap="none" strike="noStrike">
              <a:solidFill>
                <a:srgbClr val="000000"/>
              </a:solidFill>
              <a:latin typeface="Red Hat Display"/>
              <a:ea typeface="Red Hat Display"/>
              <a:cs typeface="Red Hat Display"/>
              <a:sym typeface="Red Hat Display"/>
            </a:endParaRPr>
          </a:p>
          <a:p>
            <a:pPr indent="0" lvl="0" marL="0" marR="0" rtl="0" algn="l">
              <a:lnSpc>
                <a:spcPct val="100000"/>
              </a:lnSpc>
              <a:spcBef>
                <a:spcPts val="0"/>
              </a:spcBef>
              <a:spcAft>
                <a:spcPts val="0"/>
              </a:spcAft>
              <a:buClr>
                <a:srgbClr val="000000"/>
              </a:buClr>
              <a:buSzPts val="2400"/>
              <a:buFont typeface="Arial"/>
              <a:buNone/>
            </a:pPr>
            <a:r>
              <a:rPr i="0" lang="en" u="none" cap="none" strike="noStrike">
                <a:solidFill>
                  <a:srgbClr val="000000"/>
                </a:solidFill>
                <a:latin typeface="Red Hat Display"/>
                <a:ea typeface="Red Hat Display"/>
                <a:cs typeface="Red Hat Display"/>
                <a:sym typeface="Red Hat Display"/>
              </a:rPr>
              <a:t>Goals: </a:t>
            </a:r>
            <a:endParaRPr>
              <a:latin typeface="Red Hat Display"/>
              <a:ea typeface="Red Hat Display"/>
              <a:cs typeface="Red Hat Display"/>
              <a:sym typeface="Red Hat Display"/>
            </a:endParaRPr>
          </a:p>
          <a:p>
            <a:pPr indent="-317500" lvl="0" marL="457200" marR="0" rtl="0" algn="l">
              <a:lnSpc>
                <a:spcPct val="100000"/>
              </a:lnSpc>
              <a:spcBef>
                <a:spcPts val="0"/>
              </a:spcBef>
              <a:spcAft>
                <a:spcPts val="0"/>
              </a:spcAft>
              <a:buClr>
                <a:srgbClr val="151515"/>
              </a:buClr>
              <a:buSzPts val="1400"/>
              <a:buFont typeface="Red Hat Display"/>
              <a:buChar char="●"/>
            </a:pPr>
            <a:r>
              <a:rPr i="0" lang="en" u="none" cap="none" strike="noStrike">
                <a:solidFill>
                  <a:srgbClr val="151515"/>
                </a:solidFill>
                <a:latin typeface="Red Hat Display"/>
                <a:ea typeface="Red Hat Display"/>
                <a:cs typeface="Red Hat Display"/>
                <a:sym typeface="Red Hat Display"/>
              </a:rPr>
              <a:t>Evaluate ecosystem status, biodiversity, and change at DBO, AMBON and EcoFOCI time series stations</a:t>
            </a:r>
            <a:endParaRPr>
              <a:latin typeface="Red Hat Display"/>
              <a:ea typeface="Red Hat Display"/>
              <a:cs typeface="Red Hat Display"/>
              <a:sym typeface="Red Hat Display"/>
            </a:endParaRPr>
          </a:p>
          <a:p>
            <a:pPr indent="-317500" lvl="0" marL="457200" marR="0" rtl="0" algn="l">
              <a:lnSpc>
                <a:spcPct val="100000"/>
              </a:lnSpc>
              <a:spcBef>
                <a:spcPts val="0"/>
              </a:spcBef>
              <a:spcAft>
                <a:spcPts val="0"/>
              </a:spcAft>
              <a:buClr>
                <a:srgbClr val="151515"/>
              </a:buClr>
              <a:buSzPts val="1400"/>
              <a:buFont typeface="Red Hat Display"/>
              <a:buChar char="●"/>
            </a:pPr>
            <a:r>
              <a:rPr i="0" lang="en" u="none" cap="none" strike="noStrike">
                <a:solidFill>
                  <a:srgbClr val="151515"/>
                </a:solidFill>
                <a:latin typeface="Red Hat Display"/>
                <a:ea typeface="Red Hat Display"/>
                <a:cs typeface="Red Hat Display"/>
                <a:sym typeface="Red Hat Display"/>
              </a:rPr>
              <a:t>Deploy and recover NOAA and UAF moorings</a:t>
            </a:r>
            <a:endParaRPr>
              <a:latin typeface="Red Hat Display"/>
              <a:ea typeface="Red Hat Display"/>
              <a:cs typeface="Red Hat Display"/>
              <a:sym typeface="Red Hat Display"/>
            </a:endParaRPr>
          </a:p>
          <a:p>
            <a:pPr indent="-317500" lvl="0" marL="457200" marR="0" rtl="0" algn="l">
              <a:lnSpc>
                <a:spcPct val="100000"/>
              </a:lnSpc>
              <a:spcBef>
                <a:spcPts val="0"/>
              </a:spcBef>
              <a:spcAft>
                <a:spcPts val="0"/>
              </a:spcAft>
              <a:buClr>
                <a:srgbClr val="151515"/>
              </a:buClr>
              <a:buSzPts val="1400"/>
              <a:buFont typeface="Red Hat Display"/>
              <a:buChar char="●"/>
            </a:pPr>
            <a:r>
              <a:rPr i="0" lang="en" u="none" cap="none" strike="noStrike">
                <a:solidFill>
                  <a:srgbClr val="151515"/>
                </a:solidFill>
                <a:latin typeface="Red Hat Display"/>
                <a:ea typeface="Red Hat Display"/>
                <a:cs typeface="Red Hat Display"/>
                <a:sym typeface="Red Hat Display"/>
              </a:rPr>
              <a:t>Identify ongoing ecosystem changes in the northern Bering and Chukchi Seas</a:t>
            </a:r>
            <a:endParaRPr>
              <a:latin typeface="Red Hat Display"/>
              <a:ea typeface="Red Hat Display"/>
              <a:cs typeface="Red Hat Display"/>
              <a:sym typeface="Red Hat Display"/>
            </a:endParaRPr>
          </a:p>
          <a:p>
            <a:pPr indent="-317500" lvl="0" marL="457200" marR="0" rtl="0" algn="l">
              <a:lnSpc>
                <a:spcPct val="100000"/>
              </a:lnSpc>
              <a:spcBef>
                <a:spcPts val="0"/>
              </a:spcBef>
              <a:spcAft>
                <a:spcPts val="0"/>
              </a:spcAft>
              <a:buClr>
                <a:srgbClr val="151515"/>
              </a:buClr>
              <a:buSzPts val="1400"/>
              <a:buFont typeface="Red Hat Display"/>
              <a:buChar char="●"/>
            </a:pPr>
            <a:r>
              <a:rPr i="0" lang="en" u="none" cap="none" strike="noStrike">
                <a:solidFill>
                  <a:srgbClr val="151515"/>
                </a:solidFill>
                <a:latin typeface="Red Hat Display"/>
                <a:ea typeface="Red Hat Display"/>
                <a:cs typeface="Red Hat Display"/>
                <a:sym typeface="Red Hat Display"/>
              </a:rPr>
              <a:t>Determine conditions that cause marine animal populations to vary</a:t>
            </a:r>
            <a:endParaRPr i="0" u="none" cap="none" strike="noStrike">
              <a:solidFill>
                <a:srgbClr val="000000"/>
              </a:solidFill>
              <a:latin typeface="Red Hat Display"/>
              <a:ea typeface="Red Hat Display"/>
              <a:cs typeface="Red Hat Display"/>
              <a:sym typeface="Red Hat Display"/>
            </a:endParaRPr>
          </a:p>
          <a:p>
            <a:pPr indent="0" lvl="0" marL="0" marR="0" rtl="0" algn="l">
              <a:lnSpc>
                <a:spcPct val="100000"/>
              </a:lnSpc>
              <a:spcBef>
                <a:spcPts val="1200"/>
              </a:spcBef>
              <a:spcAft>
                <a:spcPts val="0"/>
              </a:spcAft>
              <a:buClr>
                <a:srgbClr val="000000"/>
              </a:buClr>
              <a:buSzPts val="1600"/>
              <a:buFont typeface="Arial"/>
              <a:buNone/>
            </a:pPr>
            <a:r>
              <a:rPr i="0" lang="en" u="none" cap="none" strike="noStrike">
                <a:solidFill>
                  <a:srgbClr val="000000"/>
                </a:solidFill>
                <a:latin typeface="Red Hat Display"/>
                <a:ea typeface="Red Hat Display"/>
                <a:cs typeface="Red Hat Display"/>
                <a:sym typeface="Red Hat Display"/>
              </a:rPr>
              <a:t>Brief summary of activities: </a:t>
            </a:r>
            <a:endParaRPr>
              <a:latin typeface="Red Hat Display"/>
              <a:ea typeface="Red Hat Display"/>
              <a:cs typeface="Red Hat Display"/>
              <a:sym typeface="Red Hat Display"/>
            </a:endParaRPr>
          </a:p>
          <a:p>
            <a:pPr indent="0" lvl="0" marL="0" marR="0" rtl="0" algn="l">
              <a:lnSpc>
                <a:spcPct val="100000"/>
              </a:lnSpc>
              <a:spcBef>
                <a:spcPts val="0"/>
              </a:spcBef>
              <a:spcAft>
                <a:spcPts val="0"/>
              </a:spcAft>
              <a:buNone/>
            </a:pPr>
            <a:r>
              <a:t/>
            </a:r>
            <a:endParaRPr i="0" u="none" cap="none" strike="noStrike">
              <a:solidFill>
                <a:srgbClr val="000000"/>
              </a:solidFill>
              <a:latin typeface="Red Hat Display"/>
              <a:ea typeface="Red Hat Display"/>
              <a:cs typeface="Red Hat Display"/>
              <a:sym typeface="Red Hat Display"/>
            </a:endParaRPr>
          </a:p>
        </p:txBody>
      </p:sp>
      <p:sp>
        <p:nvSpPr>
          <p:cNvPr id="82" name="Google Shape;82;p16"/>
          <p:cNvSpPr txBox="1"/>
          <p:nvPr/>
        </p:nvSpPr>
        <p:spPr>
          <a:xfrm>
            <a:off x="-1" y="4770323"/>
            <a:ext cx="92040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 sz="1200" u="none" cap="none" strike="noStrike">
                <a:solidFill>
                  <a:srgbClr val="025C78"/>
                </a:solidFill>
                <a:latin typeface="Red Hat Display"/>
                <a:ea typeface="Red Hat Display"/>
                <a:cs typeface="Red Hat Display"/>
                <a:sym typeface="Red Hat Display"/>
              </a:rPr>
              <a:t>Contact: Seth Danielson, </a:t>
            </a:r>
            <a:r>
              <a:rPr b="1" i="1" lang="en" sz="1200" cap="none" strike="noStrike">
                <a:solidFill>
                  <a:srgbClr val="025C78"/>
                </a:solidFill>
                <a:latin typeface="Red Hat Display"/>
                <a:ea typeface="Red Hat Display"/>
                <a:cs typeface="Red Hat Display"/>
                <a:sym typeface="Red Hat Display"/>
              </a:rPr>
              <a:t>sdanielson@uaf.edu</a:t>
            </a:r>
            <a:r>
              <a:rPr b="1" i="1" lang="en" sz="1200" u="none" cap="none" strike="noStrike">
                <a:solidFill>
                  <a:srgbClr val="025C78"/>
                </a:solidFill>
                <a:latin typeface="Red Hat Display"/>
                <a:ea typeface="Red Hat Display"/>
                <a:cs typeface="Red Hat Display"/>
                <a:sym typeface="Red Hat Display"/>
              </a:rPr>
              <a:t>, Jackie Grebmeier, </a:t>
            </a:r>
            <a:r>
              <a:rPr b="1" i="1" lang="en" sz="1200" cap="none" strike="noStrike">
                <a:solidFill>
                  <a:srgbClr val="025C78"/>
                </a:solidFill>
                <a:latin typeface="Red Hat Display"/>
                <a:ea typeface="Red Hat Display"/>
                <a:cs typeface="Red Hat Display"/>
                <a:sym typeface="Red Hat Display"/>
              </a:rPr>
              <a:t>jgrebmei@umces.edu</a:t>
            </a:r>
            <a:r>
              <a:rPr b="1" i="1" lang="en" sz="1200" u="none" cap="none" strike="noStrike">
                <a:solidFill>
                  <a:srgbClr val="025C78"/>
                </a:solidFill>
                <a:latin typeface="Red Hat Display"/>
                <a:ea typeface="Red Hat Display"/>
                <a:cs typeface="Red Hat Display"/>
                <a:sym typeface="Red Hat Display"/>
              </a:rPr>
              <a:t> </a:t>
            </a:r>
            <a:endParaRPr b="1" i="1" sz="1200" u="none" cap="none" strike="noStrike">
              <a:solidFill>
                <a:srgbClr val="025C78"/>
              </a:solidFill>
              <a:latin typeface="Red Hat Display"/>
              <a:ea typeface="Red Hat Display"/>
              <a:cs typeface="Red Hat Display"/>
              <a:sym typeface="Red Hat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721775" y="1608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Expedition Details </a:t>
            </a:r>
            <a:endParaRPr/>
          </a:p>
        </p:txBody>
      </p:sp>
      <p:sp>
        <p:nvSpPr>
          <p:cNvPr id="88" name="Google Shape;88;p17"/>
          <p:cNvSpPr txBox="1"/>
          <p:nvPr>
            <p:ph idx="1" type="body"/>
          </p:nvPr>
        </p:nvSpPr>
        <p:spPr>
          <a:xfrm>
            <a:off x="168575" y="1010925"/>
            <a:ext cx="4403400" cy="3493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sz="1600"/>
              <a:t>Dates:</a:t>
            </a:r>
            <a:r>
              <a:rPr lang="en" sz="1600"/>
              <a:t> 9/7 - 9/25, 2024</a:t>
            </a:r>
            <a:endParaRPr sz="1600"/>
          </a:p>
          <a:p>
            <a:pPr indent="0" lvl="0" marL="0" rtl="0" algn="l">
              <a:spcBef>
                <a:spcPts val="1200"/>
              </a:spcBef>
              <a:spcAft>
                <a:spcPts val="0"/>
              </a:spcAft>
              <a:buNone/>
            </a:pPr>
            <a:r>
              <a:rPr b="1" lang="en" sz="1600"/>
              <a:t>Research Area Location: </a:t>
            </a:r>
            <a:r>
              <a:rPr lang="en" sz="1600"/>
              <a:t>SE Bering Sea/ US Arctic</a:t>
            </a:r>
            <a:endParaRPr sz="1600"/>
          </a:p>
          <a:p>
            <a:pPr indent="0" lvl="0" marL="0" rtl="0" algn="l">
              <a:spcBef>
                <a:spcPts val="1200"/>
              </a:spcBef>
              <a:spcAft>
                <a:spcPts val="0"/>
              </a:spcAft>
              <a:buNone/>
            </a:pPr>
            <a:r>
              <a:rPr b="1" lang="en" sz="1600"/>
              <a:t>Vessel: </a:t>
            </a:r>
            <a:r>
              <a:rPr lang="en" sz="1600"/>
              <a:t>NOAA Ship Oscar Dyson</a:t>
            </a:r>
            <a:endParaRPr sz="1600"/>
          </a:p>
          <a:p>
            <a:pPr indent="0" lvl="0" marL="0" rtl="0" algn="l">
              <a:spcBef>
                <a:spcPts val="1200"/>
              </a:spcBef>
              <a:spcAft>
                <a:spcPts val="0"/>
              </a:spcAft>
              <a:buClr>
                <a:schemeClr val="dk1"/>
              </a:buClr>
              <a:buSzPts val="1100"/>
              <a:buFont typeface="Arial"/>
              <a:buNone/>
            </a:pPr>
            <a:r>
              <a:rPr b="1" lang="en" sz="1600"/>
              <a:t>Communication and outreach plans:  </a:t>
            </a:r>
            <a:r>
              <a:rPr lang="en" sz="1600"/>
              <a:t>Yes.</a:t>
            </a:r>
            <a:r>
              <a:rPr b="1" lang="en" sz="1600"/>
              <a:t> </a:t>
            </a:r>
            <a:r>
              <a:rPr lang="en" sz="1600"/>
              <a:t>Please contact: Primary: heather.tabisola@noaa.gov</a:t>
            </a:r>
            <a:r>
              <a:rPr lang="en"/>
              <a:t>; </a:t>
            </a:r>
            <a:r>
              <a:rPr lang="en" sz="1600"/>
              <a:t>w/ CC: theo.stein@noaa.gov, and marjorie.mooney-seus@noaa.gov </a:t>
            </a:r>
            <a:endParaRPr sz="1600"/>
          </a:p>
          <a:p>
            <a:pPr indent="0" lvl="0" marL="0" rtl="0" algn="l">
              <a:spcBef>
                <a:spcPts val="1200"/>
              </a:spcBef>
              <a:spcAft>
                <a:spcPts val="1200"/>
              </a:spcAft>
              <a:buClr>
                <a:schemeClr val="dk1"/>
              </a:buClr>
              <a:buSzPts val="1100"/>
              <a:buFont typeface="Arial"/>
              <a:buNone/>
            </a:pPr>
            <a:r>
              <a:rPr lang="en" sz="1600"/>
              <a:t>Social Media: @NOAAResearch, @NOAAFisheriesAK (IG) </a:t>
            </a:r>
            <a:endParaRPr sz="1600"/>
          </a:p>
        </p:txBody>
      </p:sp>
      <p:sp>
        <p:nvSpPr>
          <p:cNvPr id="89" name="Google Shape;89;p17"/>
          <p:cNvSpPr txBox="1"/>
          <p:nvPr/>
        </p:nvSpPr>
        <p:spPr>
          <a:xfrm>
            <a:off x="168575" y="4733350"/>
            <a:ext cx="890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200">
                <a:solidFill>
                  <a:srgbClr val="025C78"/>
                </a:solidFill>
                <a:latin typeface="Red Hat Display"/>
                <a:ea typeface="Red Hat Display"/>
                <a:cs typeface="Red Hat Display"/>
                <a:sym typeface="Red Hat Display"/>
              </a:rPr>
              <a:t>Contact Information:  phyllis.stabeno@noaa.gov, heather.tabisola@noaa.gov</a:t>
            </a:r>
            <a:endParaRPr b="1" i="1" sz="1200">
              <a:solidFill>
                <a:srgbClr val="025C78"/>
              </a:solidFill>
              <a:latin typeface="Red Hat Display"/>
              <a:ea typeface="Red Hat Display"/>
              <a:cs typeface="Red Hat Display"/>
              <a:sym typeface="Red Hat Display"/>
            </a:endParaRPr>
          </a:p>
        </p:txBody>
      </p:sp>
      <p:sp>
        <p:nvSpPr>
          <p:cNvPr id="90" name="Google Shape;90;p17"/>
          <p:cNvSpPr txBox="1"/>
          <p:nvPr/>
        </p:nvSpPr>
        <p:spPr>
          <a:xfrm>
            <a:off x="0" y="0"/>
            <a:ext cx="4572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105B9A"/>
                </a:solidFill>
                <a:latin typeface="Averia Serif Libre"/>
                <a:ea typeface="Averia Serif Libre"/>
                <a:cs typeface="Averia Serif Libre"/>
                <a:sym typeface="Averia Serif Libre"/>
              </a:rPr>
              <a:t>EcoFOCI Fall Mooring Cruise</a:t>
            </a:r>
            <a:endParaRPr b="1">
              <a:solidFill>
                <a:srgbClr val="105B9A"/>
              </a:solidFill>
              <a:latin typeface="Averia Serif Libre"/>
              <a:ea typeface="Averia Serif Libre"/>
              <a:cs typeface="Averia Serif Libre"/>
              <a:sym typeface="Averia Serif Libre"/>
            </a:endParaRPr>
          </a:p>
        </p:txBody>
      </p:sp>
      <p:pic>
        <p:nvPicPr>
          <p:cNvPr id="91" name="Google Shape;91;p17"/>
          <p:cNvPicPr preferRelativeResize="0"/>
          <p:nvPr/>
        </p:nvPicPr>
        <p:blipFill>
          <a:blip r:embed="rId3">
            <a:alphaModFix/>
          </a:blip>
          <a:stretch>
            <a:fillRect/>
          </a:stretch>
        </p:blipFill>
        <p:spPr>
          <a:xfrm>
            <a:off x="8211700" y="4265713"/>
            <a:ext cx="777026" cy="777026"/>
          </a:xfrm>
          <a:prstGeom prst="rect">
            <a:avLst/>
          </a:prstGeom>
          <a:noFill/>
          <a:ln>
            <a:noFill/>
          </a:ln>
        </p:spPr>
      </p:pic>
      <p:pic>
        <p:nvPicPr>
          <p:cNvPr id="92" name="Google Shape;92;p17"/>
          <p:cNvPicPr preferRelativeResize="0"/>
          <p:nvPr/>
        </p:nvPicPr>
        <p:blipFill>
          <a:blip r:embed="rId4">
            <a:alphaModFix/>
          </a:blip>
          <a:stretch>
            <a:fillRect/>
          </a:stretch>
        </p:blipFill>
        <p:spPr>
          <a:xfrm>
            <a:off x="4724375" y="885975"/>
            <a:ext cx="3334927" cy="3398449"/>
          </a:xfrm>
          <a:prstGeom prst="rect">
            <a:avLst/>
          </a:prstGeom>
          <a:noFill/>
          <a:ln>
            <a:noFill/>
          </a:ln>
        </p:spPr>
      </p:pic>
      <p:sp>
        <p:nvSpPr>
          <p:cNvPr id="93" name="Google Shape;93;p17"/>
          <p:cNvSpPr txBox="1"/>
          <p:nvPr/>
        </p:nvSpPr>
        <p:spPr>
          <a:xfrm>
            <a:off x="4724375" y="4265725"/>
            <a:ext cx="3392700" cy="276900"/>
          </a:xfrm>
          <a:prstGeom prst="rect">
            <a:avLst/>
          </a:prstGeom>
          <a:noFill/>
          <a:ln>
            <a:noFill/>
          </a:ln>
        </p:spPr>
        <p:txBody>
          <a:bodyPr anchorCtr="0" anchor="t" bIns="91425" lIns="91425" spcFirstLastPara="1" rIns="91425" wrap="square" tIns="91425">
            <a:spAutoFit/>
          </a:bodyPr>
          <a:lstStyle/>
          <a:p>
            <a:pPr indent="0" lvl="0" marL="0" rtl="0" algn="l">
              <a:lnSpc>
                <a:spcPct val="110463"/>
              </a:lnSpc>
              <a:spcBef>
                <a:spcPts val="0"/>
              </a:spcBef>
              <a:spcAft>
                <a:spcPts val="0"/>
              </a:spcAft>
              <a:buNone/>
            </a:pPr>
            <a:r>
              <a:rPr lang="en" sz="600">
                <a:latin typeface="Times New Roman"/>
                <a:ea typeface="Times New Roman"/>
                <a:cs typeface="Times New Roman"/>
                <a:sym typeface="Times New Roman"/>
              </a:rPr>
              <a:t>Map showing the overall working area and operational sampling plan for cruise DY24-10.</a:t>
            </a:r>
            <a:endParaRPr sz="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721775" y="1608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Scientific Questions &amp; Motivations</a:t>
            </a:r>
            <a:endParaRPr/>
          </a:p>
        </p:txBody>
      </p:sp>
      <p:sp>
        <p:nvSpPr>
          <p:cNvPr id="99" name="Google Shape;99;p18"/>
          <p:cNvSpPr txBox="1"/>
          <p:nvPr>
            <p:ph idx="1" type="body"/>
          </p:nvPr>
        </p:nvSpPr>
        <p:spPr>
          <a:xfrm>
            <a:off x="168575" y="1010925"/>
            <a:ext cx="8263200" cy="3493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b="1" lang="en" sz="1460"/>
              <a:t>Mission:</a:t>
            </a:r>
            <a:r>
              <a:rPr lang="en" sz="1460"/>
              <a:t> Annual survey to provide baseline fisheries and oceanographic data to support sustainable management of living resources in the Bering Sea and the rapidly changing US Arctic ecosystem.</a:t>
            </a:r>
            <a:endParaRPr sz="1460"/>
          </a:p>
          <a:p>
            <a:pPr indent="0" lvl="0" marL="0" rtl="0" algn="l">
              <a:lnSpc>
                <a:spcPct val="95000"/>
              </a:lnSpc>
              <a:spcBef>
                <a:spcPts val="1200"/>
              </a:spcBef>
              <a:spcAft>
                <a:spcPts val="0"/>
              </a:spcAft>
              <a:buSzPts val="935"/>
              <a:buNone/>
            </a:pPr>
            <a:r>
              <a:rPr b="1" lang="en" sz="1460"/>
              <a:t>Goals: </a:t>
            </a:r>
            <a:r>
              <a:rPr lang="en" sz="1460"/>
              <a:t>Goals of the spring mooring cruise include a turn around of various NOAA biophysical (PMEL) and passive acoustic (AFSC) moorings located in the Bering Sea, perform CTD (PMEL), Bongo and CalVET (AFSC) surveys at long-term EcoFOCI sampling sites.</a:t>
            </a:r>
            <a:endParaRPr sz="1460"/>
          </a:p>
          <a:p>
            <a:pPr indent="0" lvl="0" marL="0" rtl="0" algn="l">
              <a:lnSpc>
                <a:spcPct val="95000"/>
              </a:lnSpc>
              <a:spcBef>
                <a:spcPts val="1200"/>
              </a:spcBef>
              <a:spcAft>
                <a:spcPts val="1200"/>
              </a:spcAft>
              <a:buSzPts val="935"/>
              <a:buNone/>
            </a:pPr>
            <a:r>
              <a:rPr b="1" lang="en" sz="1460"/>
              <a:t>Brief summary of activities: </a:t>
            </a:r>
            <a:r>
              <a:rPr b="1" lang="en" sz="1460"/>
              <a:t>(Spring) </a:t>
            </a:r>
            <a:r>
              <a:rPr lang="en" sz="1460"/>
              <a:t>This project is intended to recover five (5) PMEL subsurface moorings and to deploy five (5) PMEL subsurface moorings and two (2) PMEL surface moorings at the Bering Sea sites of M2, M4, and KU2. In addition, four (4) marine mammal moorings (AFSC) are to be recovered and four (4) marine mammal moorings will be deployed. A hydrographic/biological survey consisting of Conductivity/Temperature/Depth (CTD) casts, 20/60 cm bongo tows and California Vertical Egg Tows (CalVETs) in the Unimak Pass area, along the 70-meter isobath in the Bering Sea as far north as the sea ice permits, and in boxes around the 4 mooring sites at M2, M4, M5, &amp; M8. Additionally, we will deploy one (1) satellite tracked drifter. No gliders, sonobuoys, or pop-ups will be deployed this cruise. </a:t>
            </a:r>
            <a:r>
              <a:rPr lang="en" sz="1460"/>
              <a:t>Additional projects include HABs, Flow Cytometry, eDNA and an IFCB.  </a:t>
            </a:r>
            <a:r>
              <a:rPr b="1" lang="en" sz="1460"/>
              <a:t>Fall</a:t>
            </a:r>
            <a:r>
              <a:rPr lang="en" sz="1460"/>
              <a:t> is similar and in current planning process. </a:t>
            </a:r>
            <a:endParaRPr b="1" sz="1460"/>
          </a:p>
        </p:txBody>
      </p:sp>
      <p:sp>
        <p:nvSpPr>
          <p:cNvPr id="100" name="Google Shape;100;p18"/>
          <p:cNvSpPr txBox="1"/>
          <p:nvPr/>
        </p:nvSpPr>
        <p:spPr>
          <a:xfrm>
            <a:off x="168575" y="4733350"/>
            <a:ext cx="890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200">
                <a:solidFill>
                  <a:srgbClr val="025C78"/>
                </a:solidFill>
                <a:latin typeface="Red Hat Display"/>
                <a:ea typeface="Red Hat Display"/>
                <a:cs typeface="Red Hat Display"/>
                <a:sym typeface="Red Hat Display"/>
              </a:rPr>
              <a:t>Contact Information:  phyllis.stabeno@noaa.gov, heather.tabisola@noaa.gov</a:t>
            </a:r>
            <a:endParaRPr b="1" i="1" sz="1200">
              <a:solidFill>
                <a:srgbClr val="025C78"/>
              </a:solidFill>
              <a:latin typeface="Red Hat Display"/>
              <a:ea typeface="Red Hat Display"/>
              <a:cs typeface="Red Hat Display"/>
              <a:sym typeface="Red Hat Display"/>
            </a:endParaRPr>
          </a:p>
        </p:txBody>
      </p:sp>
      <p:pic>
        <p:nvPicPr>
          <p:cNvPr id="101" name="Google Shape;101;p18"/>
          <p:cNvPicPr preferRelativeResize="0"/>
          <p:nvPr/>
        </p:nvPicPr>
        <p:blipFill>
          <a:blip r:embed="rId3">
            <a:alphaModFix/>
          </a:blip>
          <a:stretch>
            <a:fillRect/>
          </a:stretch>
        </p:blipFill>
        <p:spPr>
          <a:xfrm>
            <a:off x="8211700" y="4265713"/>
            <a:ext cx="777026" cy="7770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NOAA Icebreaker Requirements Working Group</a:t>
            </a:r>
            <a:endParaRPr/>
          </a:p>
        </p:txBody>
      </p:sp>
      <p:sp>
        <p:nvSpPr>
          <p:cNvPr id="107" name="Google Shape;107;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298450" lvl="0" marL="596900" rtl="0" algn="l">
              <a:spcBef>
                <a:spcPts val="0"/>
              </a:spcBef>
              <a:spcAft>
                <a:spcPts val="0"/>
              </a:spcAft>
              <a:buClr>
                <a:schemeClr val="dk1"/>
              </a:buClr>
              <a:buSzPts val="1100"/>
              <a:buChar char="●"/>
            </a:pPr>
            <a:r>
              <a:rPr lang="en" sz="1100">
                <a:solidFill>
                  <a:schemeClr val="dk1"/>
                </a:solidFill>
                <a:highlight>
                  <a:srgbClr val="FFFFFF"/>
                </a:highlight>
              </a:rPr>
              <a:t>The ExComm appointed David Allen (OAR/GOMO Arctic Research Program) and John (Jay) Lomnicky (OMAO/NOAA Corp Liaison to USCG) as co-leads of this working group. </a:t>
            </a:r>
            <a:endParaRPr sz="1100">
              <a:solidFill>
                <a:schemeClr val="dk1"/>
              </a:solidFill>
              <a:highlight>
                <a:srgbClr val="FFFFFF"/>
              </a:highlight>
            </a:endParaRPr>
          </a:p>
          <a:p>
            <a:pPr indent="-298450" lvl="0" marL="596900" rtl="0" algn="l">
              <a:spcBef>
                <a:spcPts val="0"/>
              </a:spcBef>
              <a:spcAft>
                <a:spcPts val="0"/>
              </a:spcAft>
              <a:buClr>
                <a:schemeClr val="dk1"/>
              </a:buClr>
              <a:buSzPts val="1100"/>
              <a:buChar char="●"/>
            </a:pPr>
            <a:r>
              <a:rPr lang="en" sz="1100">
                <a:solidFill>
                  <a:schemeClr val="dk1"/>
                </a:solidFill>
                <a:highlight>
                  <a:srgbClr val="FFFFFF"/>
                </a:highlight>
              </a:rPr>
              <a:t>The working group should regularly update the AAT and the ExComm of its progress</a:t>
            </a:r>
            <a:endParaRPr sz="1100">
              <a:solidFill>
                <a:schemeClr val="dk1"/>
              </a:solidFill>
              <a:highlight>
                <a:srgbClr val="FFFFFF"/>
              </a:highlight>
            </a:endParaRPr>
          </a:p>
          <a:p>
            <a:pPr indent="-298450" lvl="0" marL="596900" rtl="0" algn="l">
              <a:spcBef>
                <a:spcPts val="0"/>
              </a:spcBef>
              <a:spcAft>
                <a:spcPts val="0"/>
              </a:spcAft>
              <a:buClr>
                <a:schemeClr val="dk1"/>
              </a:buClr>
              <a:buSzPts val="1100"/>
              <a:buChar char="●"/>
            </a:pPr>
            <a:r>
              <a:rPr lang="en" sz="1100">
                <a:solidFill>
                  <a:schemeClr val="dk1"/>
                </a:solidFill>
                <a:highlight>
                  <a:srgbClr val="FFFFFF"/>
                </a:highlight>
              </a:rPr>
              <a:t>The working group includes representatives from all line offices </a:t>
            </a:r>
            <a:endParaRPr sz="1100">
              <a:solidFill>
                <a:schemeClr val="dk1"/>
              </a:solidFill>
              <a:highlight>
                <a:srgbClr val="FFFFFF"/>
              </a:highlight>
            </a:endParaRPr>
          </a:p>
          <a:p>
            <a:pPr indent="-298450" lvl="0" marL="596900" rtl="0" algn="l">
              <a:spcBef>
                <a:spcPts val="0"/>
              </a:spcBef>
              <a:spcAft>
                <a:spcPts val="0"/>
              </a:spcAft>
              <a:buClr>
                <a:schemeClr val="dk1"/>
              </a:buClr>
              <a:buSzPts val="1100"/>
              <a:buChar char="●"/>
            </a:pPr>
            <a:r>
              <a:rPr lang="en" sz="1100">
                <a:solidFill>
                  <a:schemeClr val="dk1"/>
                </a:solidFill>
                <a:highlight>
                  <a:srgbClr val="FFFFFF"/>
                </a:highlight>
              </a:rPr>
              <a:t>By Sept 30, 2024 (~6 months), the working group will produce a short white paper or report to the ExComm on NOAA icebreaker requirements, plus a “living document” of requirements (e.g., google doc) underpinning the report that can be routinely updated for taskers and queries.</a:t>
            </a:r>
            <a:endParaRPr sz="1100">
              <a:solidFill>
                <a:schemeClr val="dk1"/>
              </a:solidFill>
              <a:highlight>
                <a:srgbClr val="FFFFFF"/>
              </a:highlight>
            </a:endParaRPr>
          </a:p>
          <a:p>
            <a:pPr indent="-298450" lvl="0" marL="596900" rtl="0" algn="l">
              <a:spcBef>
                <a:spcPts val="0"/>
              </a:spcBef>
              <a:spcAft>
                <a:spcPts val="0"/>
              </a:spcAft>
              <a:buClr>
                <a:schemeClr val="dk1"/>
              </a:buClr>
              <a:buSzPts val="1100"/>
              <a:buChar char="●"/>
            </a:pPr>
            <a:r>
              <a:rPr lang="en" sz="1100">
                <a:solidFill>
                  <a:schemeClr val="dk1"/>
                </a:solidFill>
                <a:highlight>
                  <a:srgbClr val="FFFFFF"/>
                </a:highlight>
              </a:rPr>
              <a:t>The report and living document will be used for internal and external NOAA work, the UNOLS Arctic Icebreaker Coordinating Committee (AICC) and Congress on NOAA-USCG icebreaker needs and requirements.</a:t>
            </a:r>
            <a:endParaRPr sz="1100">
              <a:solidFill>
                <a:schemeClr val="dk1"/>
              </a:solidFill>
              <a:highlight>
                <a:srgbClr val="FFFFFF"/>
              </a:highlight>
            </a:endParaRPr>
          </a:p>
          <a:p>
            <a:pPr indent="-298450" lvl="0" marL="596900" rtl="0" algn="l">
              <a:spcBef>
                <a:spcPts val="0"/>
              </a:spcBef>
              <a:spcAft>
                <a:spcPts val="0"/>
              </a:spcAft>
              <a:buClr>
                <a:schemeClr val="dk1"/>
              </a:buClr>
              <a:buSzPts val="1100"/>
              <a:buChar char="●"/>
            </a:pPr>
            <a:r>
              <a:rPr lang="en" sz="1100">
                <a:solidFill>
                  <a:schemeClr val="dk1"/>
                </a:solidFill>
                <a:highlight>
                  <a:srgbClr val="FFFFFF"/>
                </a:highlight>
              </a:rPr>
              <a:t>This working group will be available for responding to requests and/or future actions for icebreaker requests. </a:t>
            </a:r>
            <a:endParaRPr sz="1100">
              <a:solidFill>
                <a:schemeClr val="dk1"/>
              </a:solidFill>
              <a:highlight>
                <a:srgbClr val="FFFFFF"/>
              </a:highlight>
            </a:endParaRPr>
          </a:p>
          <a:p>
            <a:pPr indent="0" lvl="0" marL="0" rtl="0" algn="l">
              <a:spcBef>
                <a:spcPts val="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Thank you!</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