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x="7315200" cy="9601200"/>
  <p:embeddedFontLst>
    <p:embeddedFont>
      <p:font typeface="Helvetica Neue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hJE4FMOgHUdCoFu6KNkmJqEzoh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1" y="0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6625" lIns="96625" spcFirstLastPara="1" rIns="96625" wrap="square" tIns="966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143587" y="0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anchorCtr="0" anchor="t" bIns="96625" lIns="96625" spcFirstLastPara="1" rIns="96625" wrap="square" tIns="96625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6625" lIns="96625" spcFirstLastPara="1" rIns="96625" wrap="square" tIns="966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1" y="9119472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6625" lIns="96625" spcFirstLastPara="1" rIns="96625" wrap="square" tIns="966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143587" y="9119472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96625" lIns="96625" spcFirstLastPara="1" rIns="96625" wrap="square" tIns="966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1" name="Google Shape;21;p1:notes"/>
          <p:cNvSpPr txBox="1"/>
          <p:nvPr>
            <p:ph idx="1" type="body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6625" lIns="96625" spcFirstLastPara="1" rIns="96625" wrap="square" tIns="9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300"/>
              <a:t>Sikuliaq</a:t>
            </a:r>
            <a:r>
              <a:rPr lang="en-US" sz="1300"/>
              <a:t>, pronounced [see-KOO-lee-auk], is an Inupiaq name meaning "young sea ice" or "young sea ice that is safe to walk on". University of Alaska "America's Arctic University" is proud to operate the </a:t>
            </a:r>
            <a:r>
              <a:rPr i="1" lang="en-US" sz="1300"/>
              <a:t>R/V Sikuliaq</a:t>
            </a:r>
            <a:r>
              <a:rPr lang="en-US" sz="1300"/>
              <a:t> on the behalf of the National Science Foundation (NSF).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Length, Overall (LOA) 261 feet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Beam, Max midship 48 feet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Draft, Design Waterline 18 feet 9 inches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Freeboard, Design WaterlineFDWL8 feet 9 inches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Displacement at Design Waterline 3,665 long tons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Propulsion Power 5,750 BHP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Endurance 45 days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Range (11 knots) 9,000 NM 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Level Ice at 2 knots Ice thickness3 feet</a:t>
            </a:r>
            <a:endParaRPr/>
          </a:p>
        </p:txBody>
      </p:sp>
      <p:sp>
        <p:nvSpPr>
          <p:cNvPr id="22" name="Google Shape;22;p1:notes"/>
          <p:cNvSpPr txBox="1"/>
          <p:nvPr>
            <p:ph idx="12" type="sldNum"/>
          </p:nvPr>
        </p:nvSpPr>
        <p:spPr>
          <a:xfrm>
            <a:off x="4143587" y="9119472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96625" lIns="96625" spcFirstLastPara="1" rIns="96625" wrap="square" tIns="96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0" name="Google Shape;30;p2:notes"/>
          <p:cNvSpPr txBox="1"/>
          <p:nvPr>
            <p:ph idx="1" type="body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6625" lIns="96625" spcFirstLastPara="1" rIns="96625" wrap="square" tIns="9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2024 started similarly to years past, with the early projects off the west coast, then moving into the Gulf of Alaska, and into the Chukchi and Beaufort Seas in late-summer; unlike recent years there are a couple of Tropical Pacific cruises to end the year.</a:t>
            </a:r>
            <a:endParaRPr/>
          </a:p>
        </p:txBody>
      </p:sp>
      <p:sp>
        <p:nvSpPr>
          <p:cNvPr id="31" name="Google Shape;31;p2:notes"/>
          <p:cNvSpPr txBox="1"/>
          <p:nvPr>
            <p:ph idx="12" type="sldNum"/>
          </p:nvPr>
        </p:nvSpPr>
        <p:spPr>
          <a:xfrm>
            <a:off x="4143587" y="9119472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96625" lIns="96625" spcFirstLastPara="1" rIns="96625" wrap="square" tIns="96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7" name="Google Shape;37;p3:notes"/>
          <p:cNvSpPr txBox="1"/>
          <p:nvPr>
            <p:ph idx="1" type="body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6625" lIns="96625" spcFirstLastPara="1" rIns="96625" wrap="square" tIns="9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Spring 2024 was spent off the West Coast and northern Gulf of Alaska</a:t>
            </a:r>
            <a:endParaRPr/>
          </a:p>
        </p:txBody>
      </p:sp>
      <p:sp>
        <p:nvSpPr>
          <p:cNvPr id="38" name="Google Shape;38;p3:notes"/>
          <p:cNvSpPr txBox="1"/>
          <p:nvPr>
            <p:ph idx="12" type="sldNum"/>
          </p:nvPr>
        </p:nvSpPr>
        <p:spPr>
          <a:xfrm>
            <a:off x="4143587" y="9119472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96625" lIns="96625" spcFirstLastPara="1" rIns="96625" wrap="square" tIns="96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5" name="Google Shape;45;p4:notes"/>
          <p:cNvSpPr txBox="1"/>
          <p:nvPr>
            <p:ph idx="1" type="body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6625" lIns="96625" spcFirstLastPara="1" rIns="96625" wrap="square" tIns="9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Summer 2024 is scheduled for Gulf of Alaska and North Pacific Ocean projects</a:t>
            </a:r>
            <a:endParaRPr/>
          </a:p>
        </p:txBody>
      </p:sp>
      <p:sp>
        <p:nvSpPr>
          <p:cNvPr id="46" name="Google Shape;46;p4:notes"/>
          <p:cNvSpPr txBox="1"/>
          <p:nvPr>
            <p:ph idx="12" type="sldNum"/>
          </p:nvPr>
        </p:nvSpPr>
        <p:spPr>
          <a:xfrm>
            <a:off x="4143587" y="9119472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96625" lIns="96625" spcFirstLastPara="1" rIns="96625" wrap="square" tIns="96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5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2" name="Google Shape;52;p5:notes"/>
          <p:cNvSpPr txBox="1"/>
          <p:nvPr>
            <p:ph idx="1" type="body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6625" lIns="96625" spcFirstLastPara="1" rIns="96625" wrap="square" tIns="9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Late-Summer to Fall 2024: two projects are currently scheduled in the Arctic – Jackie Grebmeier’s and Seth Danielson’s DBO-EcoFOCI and CEO-AMBON cruise; and Craig Lee’s AMOS 2024 cruise.</a:t>
            </a:r>
            <a:endParaRPr/>
          </a:p>
        </p:txBody>
      </p:sp>
      <p:sp>
        <p:nvSpPr>
          <p:cNvPr id="53" name="Google Shape;53;p5:notes"/>
          <p:cNvSpPr txBox="1"/>
          <p:nvPr>
            <p:ph idx="12" type="sldNum"/>
          </p:nvPr>
        </p:nvSpPr>
        <p:spPr>
          <a:xfrm>
            <a:off x="4143587" y="9119472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96625" lIns="96625" spcFirstLastPara="1" rIns="96625" wrap="square" tIns="96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58" name="Google Shape;58;p6:notes"/>
          <p:cNvSpPr txBox="1"/>
          <p:nvPr>
            <p:ph idx="1" type="body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6625" lIns="96625" spcFirstLastPara="1" rIns="96625" wrap="square" tIns="9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CY2024 will end with one project off the West Coast, and two projects in the Tropical Pacific</a:t>
            </a:r>
            <a:endParaRPr/>
          </a:p>
        </p:txBody>
      </p:sp>
      <p:sp>
        <p:nvSpPr>
          <p:cNvPr id="59" name="Google Shape;59;p6:notes"/>
          <p:cNvSpPr txBox="1"/>
          <p:nvPr>
            <p:ph idx="12" type="sldNum"/>
          </p:nvPr>
        </p:nvSpPr>
        <p:spPr>
          <a:xfrm>
            <a:off x="4143587" y="9119472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96625" lIns="96625" spcFirstLastPara="1" rIns="96625" wrap="square" tIns="96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66" name="Google Shape;66;p7:notes"/>
          <p:cNvSpPr txBox="1"/>
          <p:nvPr>
            <p:ph idx="1" type="body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6625" lIns="96625" spcFirstLastPara="1" rIns="96625" wrap="square" tIns="9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The tentative CY25 op area for Sikuliaq spans from the Beaufort Sea south down to southern Chile; 12 projects</a:t>
            </a:r>
            <a:endParaRPr/>
          </a:p>
        </p:txBody>
      </p:sp>
      <p:sp>
        <p:nvSpPr>
          <p:cNvPr id="67" name="Google Shape;67;p7:notes"/>
          <p:cNvSpPr txBox="1"/>
          <p:nvPr>
            <p:ph idx="12" type="sldNum"/>
          </p:nvPr>
        </p:nvSpPr>
        <p:spPr>
          <a:xfrm>
            <a:off x="4143587" y="9119472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96625" lIns="96625" spcFirstLastPara="1" rIns="96625" wrap="square" tIns="96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:notes"/>
          <p:cNvSpPr/>
          <p:nvPr>
            <p:ph idx="2" type="sldImg"/>
          </p:nvPr>
        </p:nvSpPr>
        <p:spPr>
          <a:xfrm>
            <a:off x="1257300" y="720725"/>
            <a:ext cx="4800600" cy="36004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rnd" cmpd="sng" w="127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74" name="Google Shape;74;p8:notes"/>
          <p:cNvSpPr txBox="1"/>
          <p:nvPr>
            <p:ph idx="1" type="body"/>
          </p:nvPr>
        </p:nvSpPr>
        <p:spPr>
          <a:xfrm>
            <a:off x="731521" y="4560570"/>
            <a:ext cx="5852159" cy="4320540"/>
          </a:xfrm>
          <a:prstGeom prst="rect">
            <a:avLst/>
          </a:prstGeom>
          <a:noFill/>
          <a:ln>
            <a:noFill/>
          </a:ln>
        </p:spPr>
        <p:txBody>
          <a:bodyPr anchorCtr="0" anchor="ctr" bIns="96625" lIns="96625" spcFirstLastPara="1" rIns="96625" wrap="square" tIns="966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Are there any questions?</a:t>
            </a:r>
            <a:endParaRPr/>
          </a:p>
        </p:txBody>
      </p:sp>
      <p:sp>
        <p:nvSpPr>
          <p:cNvPr id="75" name="Google Shape;75;p8:notes"/>
          <p:cNvSpPr txBox="1"/>
          <p:nvPr>
            <p:ph idx="12" type="sldNum"/>
          </p:nvPr>
        </p:nvSpPr>
        <p:spPr>
          <a:xfrm>
            <a:off x="4143587" y="9119472"/>
            <a:ext cx="3169919" cy="480060"/>
          </a:xfrm>
          <a:prstGeom prst="rect">
            <a:avLst/>
          </a:prstGeom>
          <a:noFill/>
          <a:ln>
            <a:noFill/>
          </a:ln>
        </p:spPr>
        <p:txBody>
          <a:bodyPr anchorCtr="0" anchor="b" bIns="96625" lIns="96625" spcFirstLastPara="1" rIns="96625" wrap="square" tIns="966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1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2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3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4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5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6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7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  <a:p>
            <a:pPr indent="0" lvl="8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w/bullets">
  <p:cSld name="2 column w/bullets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" type="body"/>
          </p:nvPr>
        </p:nvSpPr>
        <p:spPr>
          <a:xfrm>
            <a:off x="457200" y="1600200"/>
            <a:ext cx="4005071" cy="45232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36192"/>
              </a:buClr>
              <a:buSzPts val="1400"/>
              <a:buFont typeface="Trebuchet MS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36192"/>
              </a:buClr>
              <a:buSzPts val="1400"/>
              <a:buFont typeface="Trebuchet MS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36192"/>
              </a:buClr>
              <a:buSzPts val="1400"/>
              <a:buFont typeface="Trebuchet MS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36192"/>
              </a:buClr>
              <a:buSzPts val="1400"/>
              <a:buFont typeface="Trebuchet MS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36192"/>
              </a:buClr>
              <a:buSzPts val="1400"/>
              <a:buFont typeface="Trebuchet MS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•"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2" type="body"/>
          </p:nvPr>
        </p:nvSpPr>
        <p:spPr>
          <a:xfrm>
            <a:off x="4681728" y="1600200"/>
            <a:ext cx="4005071" cy="45232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36192"/>
              </a:buClr>
              <a:buSzPts val="1400"/>
              <a:buFont typeface="Trebuchet MS"/>
              <a:buChar char="•"/>
              <a:defRPr/>
            </a:lvl1pPr>
            <a:lvl2pPr indent="-3175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36192"/>
              </a:buClr>
              <a:buSzPts val="1400"/>
              <a:buFont typeface="Trebuchet MS"/>
              <a:buChar char="–"/>
              <a:defRPr/>
            </a:lvl2pPr>
            <a:lvl3pPr indent="-3175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36192"/>
              </a:buClr>
              <a:buSzPts val="1400"/>
              <a:buFont typeface="Trebuchet MS"/>
              <a:buChar char="•"/>
              <a:defRPr/>
            </a:lvl3pPr>
            <a:lvl4pPr indent="-3175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36192"/>
              </a:buClr>
              <a:buSzPts val="1400"/>
              <a:buFont typeface="Trebuchet MS"/>
              <a:buChar char="–"/>
              <a:defRPr/>
            </a:lvl4pPr>
            <a:lvl5pPr indent="-3175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36192"/>
              </a:buClr>
              <a:buSzPts val="1400"/>
              <a:buFont typeface="Trebuchet MS"/>
              <a:buChar char="»"/>
              <a:defRPr/>
            </a:lvl5pPr>
            <a:lvl6pPr indent="-3175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•"/>
              <a:defRPr/>
            </a:lvl6pPr>
            <a:lvl7pPr indent="-3175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•"/>
              <a:defRPr/>
            </a:lvl7pPr>
            <a:lvl8pPr indent="-3175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•"/>
              <a:defRPr/>
            </a:lvl8pPr>
            <a:lvl9pPr indent="-3175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picture">
  <p:cSld name="Title and pictur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1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1"/>
          <p:cNvSpPr/>
          <p:nvPr>
            <p:ph idx="2" type="pic"/>
          </p:nvPr>
        </p:nvSpPr>
        <p:spPr>
          <a:xfrm>
            <a:off x="457200" y="1600200"/>
            <a:ext cx="8229600" cy="452325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600200"/>
            <a:ext cx="8229600" cy="45259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36192"/>
              </a:buClr>
              <a:buSzPts val="1400"/>
              <a:buFont typeface="Trebuchet M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236192"/>
              </a:buClr>
              <a:buSzPts val="1400"/>
              <a:buFont typeface="Trebuchet M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236192"/>
              </a:buClr>
              <a:buSzPts val="1400"/>
              <a:buFont typeface="Trebuchet M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36192"/>
              </a:buClr>
              <a:buSzPts val="1400"/>
              <a:buFont typeface="Trebuchet MS"/>
              <a:buChar char="–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236192"/>
              </a:buClr>
              <a:buSzPts val="1400"/>
              <a:buFont typeface="Trebuchet MS"/>
              <a:buChar char="»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rebuchet MS"/>
              <a:buChar char="•"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DSC_0245.JPG" id="24" name="Google Shape;2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22461"/>
            <a:ext cx="9144000" cy="583906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"/>
          <p:cNvSpPr txBox="1"/>
          <p:nvPr/>
        </p:nvSpPr>
        <p:spPr>
          <a:xfrm>
            <a:off x="0" y="9969"/>
            <a:ext cx="9144000" cy="7797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Trebuchet MS"/>
              <a:buNone/>
            </a:pPr>
            <a:r>
              <a:rPr b="1" i="0" lang="en-US" sz="42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R/V </a:t>
            </a:r>
            <a:r>
              <a:rPr b="1" i="1" lang="en-US" sz="42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Sikuliaq </a:t>
            </a:r>
            <a:r>
              <a:rPr b="1" i="0" lang="en-US" sz="4200" u="none" cap="none" strike="noStrike">
                <a:solidFill>
                  <a:schemeClr val="lt1"/>
                </a:solidFill>
                <a:latin typeface="Lucida Sans"/>
                <a:ea typeface="Lucida Sans"/>
                <a:cs typeface="Lucida Sans"/>
                <a:sym typeface="Lucida Sans"/>
              </a:rPr>
              <a:t>Operations</a:t>
            </a:r>
            <a:endParaRPr/>
          </a:p>
        </p:txBody>
      </p:sp>
      <p:sp>
        <p:nvSpPr>
          <p:cNvPr id="26" name="Google Shape;26;p1"/>
          <p:cNvSpPr txBox="1"/>
          <p:nvPr/>
        </p:nvSpPr>
        <p:spPr>
          <a:xfrm>
            <a:off x="4963886" y="5177367"/>
            <a:ext cx="4209625" cy="63923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03200" marR="0" rtl="0" algn="r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Clr>
                <a:srgbClr val="236192"/>
              </a:buClr>
              <a:buSzPts val="1400"/>
              <a:buFont typeface="Trebuchet MS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Doug Baird</a:t>
            </a:r>
            <a:endParaRPr/>
          </a:p>
          <a:p>
            <a:pPr indent="0" lvl="0" marL="203200" marR="0" rtl="0" algn="r">
              <a:lnSpc>
                <a:spcPct val="50000"/>
              </a:lnSpc>
              <a:spcBef>
                <a:spcPts val="640"/>
              </a:spcBef>
              <a:spcAft>
                <a:spcPts val="0"/>
              </a:spcAft>
              <a:buClr>
                <a:srgbClr val="236192"/>
              </a:buClr>
              <a:buSzPts val="1400"/>
              <a:buFont typeface="Trebuchet MS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Director, Seward Marine Center</a:t>
            </a:r>
            <a:endParaRPr/>
          </a:p>
          <a:p>
            <a:pPr indent="0" lvl="0" marL="203200" marR="0" rtl="0" algn="r">
              <a:lnSpc>
                <a:spcPct val="50000"/>
              </a:lnSpc>
              <a:spcBef>
                <a:spcPts val="640"/>
              </a:spcBef>
              <a:spcAft>
                <a:spcPts val="0"/>
              </a:spcAft>
              <a:buClr>
                <a:srgbClr val="236192"/>
              </a:buClr>
              <a:buSzPts val="1400"/>
              <a:buFont typeface="Trebuchet MS"/>
              <a:buNone/>
            </a:pPr>
            <a:r>
              <a:rPr b="1" i="0" lang="en-US" sz="14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CFOS, UAF</a:t>
            </a:r>
            <a:endParaRPr/>
          </a:p>
        </p:txBody>
      </p:sp>
      <p:sp>
        <p:nvSpPr>
          <p:cNvPr id="27" name="Google Shape;27;p1"/>
          <p:cNvSpPr txBox="1"/>
          <p:nvPr/>
        </p:nvSpPr>
        <p:spPr>
          <a:xfrm>
            <a:off x="0" y="5266374"/>
            <a:ext cx="3175000" cy="558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AICC meeting</a:t>
            </a:r>
            <a:endParaRPr/>
          </a:p>
          <a:p>
            <a:pPr indent="0" lvl="0" marL="0" marR="0" rtl="0" algn="l">
              <a:lnSpc>
                <a:spcPct val="60000"/>
              </a:lnSpc>
              <a:spcBef>
                <a:spcPts val="28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FFFF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  26 June 2024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"/>
          <p:cNvSpPr txBox="1"/>
          <p:nvPr>
            <p:ph type="title"/>
          </p:nvPr>
        </p:nvSpPr>
        <p:spPr>
          <a:xfrm>
            <a:off x="457200" y="274637"/>
            <a:ext cx="8229600" cy="7268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rebuchet MS"/>
              <a:buNone/>
            </a:pPr>
            <a:r>
              <a:rPr lang="en-US" sz="3200"/>
              <a:t>2024 Sikuliaq Project Schedule</a:t>
            </a:r>
            <a:endParaRPr/>
          </a:p>
        </p:txBody>
      </p:sp>
      <p:sp>
        <p:nvSpPr>
          <p:cNvPr id="34" name="Google Shape;34;p2"/>
          <p:cNvSpPr txBox="1"/>
          <p:nvPr>
            <p:ph idx="1" type="body"/>
          </p:nvPr>
        </p:nvSpPr>
        <p:spPr>
          <a:xfrm>
            <a:off x="457200" y="1088572"/>
            <a:ext cx="8529145" cy="56150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32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Noto Sans Symbols"/>
              <a:buChar char="✔"/>
            </a:pPr>
            <a:r>
              <a:rPr lang="en-US" sz="3200"/>
              <a:t>Spring: West Coast &amp; Gulf of Alaska</a:t>
            </a:r>
            <a:endParaRPr/>
          </a:p>
          <a:p>
            <a:pPr indent="-2032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36192"/>
              </a:buClr>
              <a:buSzPts val="3200"/>
              <a:buFont typeface="Trebuchet MS"/>
              <a:buChar char="•"/>
            </a:pPr>
            <a:r>
              <a:rPr lang="en-US" sz="3200"/>
              <a:t>Summer: N. Pacific Ocean, Gulf of Alaska</a:t>
            </a:r>
            <a:endParaRPr/>
          </a:p>
          <a:p>
            <a:pPr indent="-2032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36192"/>
              </a:buClr>
              <a:buSzPts val="3200"/>
              <a:buFont typeface="Trebuchet MS"/>
              <a:buChar char="•"/>
            </a:pPr>
            <a:r>
              <a:rPr lang="en-US" sz="3200"/>
              <a:t>Late-Summer/Fall: Chukchi-Bering-Beaufort</a:t>
            </a:r>
            <a:endParaRPr/>
          </a:p>
          <a:p>
            <a:pPr indent="-20320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DBO-EcoFOCI / AMBON-CEO</a:t>
            </a:r>
            <a:endParaRPr/>
          </a:p>
          <a:p>
            <a:pPr indent="-20320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AMOS</a:t>
            </a:r>
            <a:endParaRPr/>
          </a:p>
          <a:p>
            <a:pPr indent="-2032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36192"/>
              </a:buClr>
              <a:buSzPts val="3200"/>
              <a:buFont typeface="Trebuchet MS"/>
              <a:buChar char="•"/>
            </a:pPr>
            <a:r>
              <a:rPr lang="en-US" sz="3200"/>
              <a:t>Winter: Tropical Pacific Ocean</a:t>
            </a:r>
            <a:endParaRPr/>
          </a:p>
          <a:p>
            <a:pPr indent="-20320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Noto Sans Symbols"/>
              <a:buChar char="⮚"/>
            </a:pPr>
            <a:r>
              <a:rPr lang="en-US" sz="3200"/>
              <a:t>289 scheduled operational days</a:t>
            </a:r>
            <a:endParaRPr/>
          </a:p>
          <a:p>
            <a:pPr indent="-203200" lvl="1" marL="74295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00"/>
              <a:buChar char="–"/>
            </a:pPr>
            <a:r>
              <a:rPr lang="en-US" sz="3200"/>
              <a:t>48 days in Arctic</a:t>
            </a:r>
            <a:endParaRPr/>
          </a:p>
          <a:p>
            <a:pPr indent="0" lvl="0" marL="3429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236192"/>
              </a:buClr>
              <a:buSzPts val="3200"/>
              <a:buFont typeface="Trebuchet MS"/>
              <a:buNone/>
            </a:pPr>
            <a:r>
              <a:t/>
            </a:r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/>
          <p:nvPr>
            <p:ph type="title"/>
          </p:nvPr>
        </p:nvSpPr>
        <p:spPr>
          <a:xfrm>
            <a:off x="163286" y="2261092"/>
            <a:ext cx="8817428" cy="84659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rebuchet MS"/>
              <a:buNone/>
            </a:pPr>
            <a:r>
              <a:rPr lang="en-US" sz="3200">
                <a:solidFill>
                  <a:schemeClr val="lt1"/>
                </a:solidFill>
              </a:rPr>
              <a:t>2019 Sikuliaq Project areas – Alaskan waters</a:t>
            </a:r>
            <a:endParaRPr/>
          </a:p>
        </p:txBody>
      </p:sp>
      <p:pic>
        <p:nvPicPr>
          <p:cNvPr id="41" name="Google Shape;4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76189"/>
            <a:ext cx="9134706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3"/>
          <p:cNvSpPr txBox="1"/>
          <p:nvPr/>
        </p:nvSpPr>
        <p:spPr>
          <a:xfrm>
            <a:off x="4397829" y="737816"/>
            <a:ext cx="3906839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6000"/>
              <a:buFont typeface="Arial"/>
              <a:buNone/>
            </a:pPr>
            <a:r>
              <a:rPr b="0" i="0" lang="en-US" sz="6000" u="none" cap="none" strike="noStrike">
                <a:solidFill>
                  <a:srgbClr val="00B050"/>
                </a:solidFill>
                <a:highlight>
                  <a:srgbClr val="FFFF00"/>
                </a:highlight>
                <a:latin typeface="Arial"/>
                <a:ea typeface="Arial"/>
                <a:cs typeface="Arial"/>
                <a:sym typeface="Arial"/>
              </a:rPr>
              <a:t>Completed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33113" y="63237"/>
            <a:ext cx="9210226" cy="5303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heckmark with solid fill" id="49" name="Google Shape;49;p4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22521" l="0" r="0" t="22521"/>
          <a:stretch/>
        </p:blipFill>
        <p:spPr>
          <a:xfrm>
            <a:off x="7442718" y="4569482"/>
            <a:ext cx="948613" cy="5213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ap of the arctic ocean&#10;&#10;Description automatically generated" id="55" name="Google Shape;55;p5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10880" l="0" r="0" t="10880"/>
          <a:stretch/>
        </p:blipFill>
        <p:spPr>
          <a:xfrm>
            <a:off x="339725" y="188913"/>
            <a:ext cx="8229600" cy="65833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6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Trebuchet MS"/>
              <a:buNone/>
            </a:pPr>
            <a:r>
              <a:t/>
            </a:r>
            <a:endParaRPr/>
          </a:p>
        </p:txBody>
      </p:sp>
      <p:sp>
        <p:nvSpPr>
          <p:cNvPr id="62" name="Google Shape;62;p6"/>
          <p:cNvSpPr/>
          <p:nvPr>
            <p:ph idx="2" type="pic"/>
          </p:nvPr>
        </p:nvSpPr>
        <p:spPr>
          <a:xfrm>
            <a:off x="457200" y="1600200"/>
            <a:ext cx="8229600" cy="4523259"/>
          </a:xfrm>
          <a:prstGeom prst="rect">
            <a:avLst/>
          </a:prstGeom>
          <a:noFill/>
          <a:ln>
            <a:noFill/>
          </a:ln>
        </p:spPr>
      </p:sp>
      <p:pic>
        <p:nvPicPr>
          <p:cNvPr id="63" name="Google Shape;6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8154" y="0"/>
            <a:ext cx="8168762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map of the world" id="69" name="Google Shape;69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24544" y="0"/>
            <a:ext cx="3174212" cy="585216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7"/>
          <p:cNvSpPr txBox="1"/>
          <p:nvPr/>
        </p:nvSpPr>
        <p:spPr>
          <a:xfrm>
            <a:off x="0" y="808653"/>
            <a:ext cx="3108543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CY2025 Sikuliaq Op Area</a:t>
            </a:r>
            <a:endParaRPr/>
          </a:p>
        </p:txBody>
      </p:sp>
      <p:pic>
        <p:nvPicPr>
          <p:cNvPr descr="A map of the earth&#10;&#10;Description automatically generated" id="71" name="Google Shape;71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97672" y="2142840"/>
            <a:ext cx="3303326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rebuchet MS"/>
              <a:buNone/>
            </a:pPr>
            <a:r>
              <a:rPr lang="en-US" sz="3200"/>
              <a:t>Questions?</a:t>
            </a:r>
            <a:endParaRPr/>
          </a:p>
        </p:txBody>
      </p:sp>
      <p:pic>
        <p:nvPicPr>
          <p:cNvPr descr="A boat in the ice&#10;&#10;Description automatically generated" id="78" name="Google Shape;78;p8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501" r="502" t="0"/>
          <a:stretch/>
        </p:blipFill>
        <p:spPr>
          <a:xfrm>
            <a:off x="0" y="1200528"/>
            <a:ext cx="9316475" cy="5120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UAF_template_2012">
  <a:themeElements>
    <a:clrScheme name="UAF colors">
      <a:dk1>
        <a:srgbClr val="000000"/>
      </a:dk1>
      <a:lt1>
        <a:srgbClr val="FFFFFF"/>
      </a:lt1>
      <a:dk2>
        <a:srgbClr val="236192"/>
      </a:dk2>
      <a:lt2>
        <a:srgbClr val="C7C9C7"/>
      </a:lt2>
      <a:accent1>
        <a:srgbClr val="236192"/>
      </a:accent1>
      <a:accent2>
        <a:srgbClr val="A6192E"/>
      </a:accent2>
      <a:accent3>
        <a:srgbClr val="719949"/>
      </a:accent3>
      <a:accent4>
        <a:srgbClr val="642667"/>
      </a:accent4>
      <a:accent5>
        <a:srgbClr val="007681"/>
      </a:accent5>
      <a:accent6>
        <a:srgbClr val="FFCD00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ddbaird2</dc:creator>
</cp:coreProperties>
</file>