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55" r:id="rId2"/>
    <p:sldId id="351" r:id="rId3"/>
    <p:sldId id="344" r:id="rId4"/>
    <p:sldId id="343" r:id="rId5"/>
    <p:sldId id="346" r:id="rId6"/>
    <p:sldId id="350" r:id="rId7"/>
    <p:sldId id="349" r:id="rId8"/>
    <p:sldId id="342" r:id="rId9"/>
    <p:sldId id="356" r:id="rId10"/>
    <p:sldId id="348" r:id="rId11"/>
    <p:sldId id="347" r:id="rId12"/>
    <p:sldId id="345" r:id="rId13"/>
    <p:sldId id="352" r:id="rId14"/>
    <p:sldId id="353" r:id="rId15"/>
    <p:sldId id="354" r:id="rId16"/>
    <p:sldId id="3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261"/>
    <p:restoredTop sz="86445"/>
  </p:normalViewPr>
  <p:slideViewPr>
    <p:cSldViewPr snapToGrid="0" snapToObjects="1">
      <p:cViewPr varScale="1">
        <p:scale>
          <a:sx n="79" d="100"/>
          <a:sy n="79" d="100"/>
        </p:scale>
        <p:origin x="114" y="13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TS A-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1229975" cy="854110"/>
          </a:xfrm>
          <a:noFill/>
        </p:spPr>
        <p:txBody>
          <a:bodyPr/>
          <a:lstStyle>
            <a:lvl1pPr marL="1714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Color palette for SOMTS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29900" y="6356350"/>
            <a:ext cx="1482354" cy="365125"/>
          </a:xfrm>
        </p:spPr>
        <p:txBody>
          <a:bodyPr/>
          <a:lstStyle/>
          <a:p>
            <a:fld id="{87173615-0F3C-486F-BB6D-ACBDA5E8FE0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9" y="6368073"/>
            <a:ext cx="2074425" cy="387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31" y="40192"/>
            <a:ext cx="773723" cy="773723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4306528" y="2332158"/>
            <a:ext cx="7720825" cy="646331"/>
            <a:chOff x="4306528" y="2574192"/>
            <a:chExt cx="7720825" cy="646331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419BD93-08C1-4749-B454-96E9C41DE072}"/>
                </a:ext>
              </a:extLst>
            </p:cNvPr>
            <p:cNvSpPr/>
            <p:nvPr/>
          </p:nvSpPr>
          <p:spPr>
            <a:xfrm>
              <a:off x="8234068" y="2585303"/>
              <a:ext cx="3793285" cy="624109"/>
            </a:xfrm>
            <a:prstGeom prst="rect">
              <a:avLst/>
            </a:prstGeom>
            <a:solidFill>
              <a:srgbClr val="D8A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7923DE15-8E20-43DB-B6D1-C6E3EC961C32}"/>
                </a:ext>
              </a:extLst>
            </p:cNvPr>
            <p:cNvSpPr/>
            <p:nvPr userDrawn="1"/>
          </p:nvSpPr>
          <p:spPr>
            <a:xfrm>
              <a:off x="4306528" y="2574192"/>
              <a:ext cx="3746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algn="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Gold: 216 169 36</a:t>
              </a: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3840480" y="2995730"/>
            <a:ext cx="8186873" cy="646331"/>
            <a:chOff x="3840480" y="3325844"/>
            <a:chExt cx="8186873" cy="646331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C66C7DA7-C08F-405B-89B6-E8FD19C772D7}"/>
                </a:ext>
              </a:extLst>
            </p:cNvPr>
            <p:cNvSpPr/>
            <p:nvPr/>
          </p:nvSpPr>
          <p:spPr>
            <a:xfrm>
              <a:off x="8234068" y="3336955"/>
              <a:ext cx="3793285" cy="624109"/>
            </a:xfrm>
            <a:prstGeom prst="rect">
              <a:avLst/>
            </a:prstGeom>
            <a:solidFill>
              <a:srgbClr val="328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A01AD1FD-B17B-4A84-9FB8-009F2141577B}"/>
                </a:ext>
              </a:extLst>
            </p:cNvPr>
            <p:cNvSpPr/>
            <p:nvPr userDrawn="1"/>
          </p:nvSpPr>
          <p:spPr>
            <a:xfrm>
              <a:off x="3840480" y="3325844"/>
              <a:ext cx="42121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algn="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Sky Blue: 50 136 214</a:t>
              </a: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3504217" y="4322874"/>
            <a:ext cx="8523136" cy="646331"/>
            <a:chOff x="3504217" y="4826290"/>
            <a:chExt cx="8523136" cy="646331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436CEBE7-091C-48C1-92CF-5C86D3DF0764}"/>
                </a:ext>
              </a:extLst>
            </p:cNvPr>
            <p:cNvSpPr/>
            <p:nvPr/>
          </p:nvSpPr>
          <p:spPr>
            <a:xfrm>
              <a:off x="8234068" y="4837400"/>
              <a:ext cx="3793285" cy="624110"/>
            </a:xfrm>
            <a:prstGeom prst="rect">
              <a:avLst/>
            </a:prstGeom>
            <a:solidFill>
              <a:srgbClr val="1A3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F70BD1B-C4D8-4C93-8846-D7FE88C0577B}"/>
                </a:ext>
              </a:extLst>
            </p:cNvPr>
            <p:cNvSpPr/>
            <p:nvPr userDrawn="1"/>
          </p:nvSpPr>
          <p:spPr>
            <a:xfrm>
              <a:off x="3504217" y="4826290"/>
              <a:ext cx="4548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algn="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Ocean Blue: 26 52 94</a:t>
              </a:r>
            </a:p>
          </p:txBody>
        </p:sp>
      </p:grpSp>
      <p:grpSp>
        <p:nvGrpSpPr>
          <p:cNvPr id="45" name="Group 44"/>
          <p:cNvGrpSpPr/>
          <p:nvPr userDrawn="1"/>
        </p:nvGrpSpPr>
        <p:grpSpPr>
          <a:xfrm>
            <a:off x="3232846" y="4986444"/>
            <a:ext cx="8794507" cy="646331"/>
            <a:chOff x="3232846" y="5571854"/>
            <a:chExt cx="8794507" cy="646331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3AC0111-D44C-46CC-8D70-34AF3CA0AFC4}"/>
                </a:ext>
              </a:extLst>
            </p:cNvPr>
            <p:cNvSpPr/>
            <p:nvPr/>
          </p:nvSpPr>
          <p:spPr>
            <a:xfrm>
              <a:off x="8234068" y="5582964"/>
              <a:ext cx="3793285" cy="624110"/>
            </a:xfrm>
            <a:prstGeom prst="rect">
              <a:avLst/>
            </a:prstGeom>
            <a:solidFill>
              <a:srgbClr val="071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D04BBA8A-752B-46EA-927D-8F3451A98BDA}"/>
                </a:ext>
              </a:extLst>
            </p:cNvPr>
            <p:cNvSpPr/>
            <p:nvPr userDrawn="1"/>
          </p:nvSpPr>
          <p:spPr>
            <a:xfrm>
              <a:off x="3232846" y="5571854"/>
              <a:ext cx="48197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algn="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Deep Sea Blue: 7 20 53</a:t>
              </a: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3504217" y="3659302"/>
            <a:ext cx="8523136" cy="646331"/>
            <a:chOff x="3504217" y="4077496"/>
            <a:chExt cx="8523136" cy="646331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48C71229-5B46-4C3E-8D1F-48552EBD9F90}"/>
                </a:ext>
              </a:extLst>
            </p:cNvPr>
            <p:cNvSpPr/>
            <p:nvPr userDrawn="1"/>
          </p:nvSpPr>
          <p:spPr>
            <a:xfrm>
              <a:off x="8234068" y="4088607"/>
              <a:ext cx="3793285" cy="624109"/>
            </a:xfrm>
            <a:prstGeom prst="rect">
              <a:avLst/>
            </a:prstGeom>
            <a:solidFill>
              <a:srgbClr val="245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0BE13FCA-1936-4979-A3C7-DFA0AD46AC5B}"/>
                </a:ext>
              </a:extLst>
            </p:cNvPr>
            <p:cNvSpPr/>
            <p:nvPr userDrawn="1"/>
          </p:nvSpPr>
          <p:spPr>
            <a:xfrm>
              <a:off x="3504217" y="4077496"/>
              <a:ext cx="4548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algn="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Sea Blue: 36 93 144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4091940" y="1668586"/>
            <a:ext cx="7935413" cy="646331"/>
            <a:chOff x="4091940" y="1823684"/>
            <a:chExt cx="7935413" cy="646331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EBE28B38-FC59-40F2-8183-2D4E7A99E5A5}"/>
                </a:ext>
              </a:extLst>
            </p:cNvPr>
            <p:cNvSpPr/>
            <p:nvPr userDrawn="1"/>
          </p:nvSpPr>
          <p:spPr>
            <a:xfrm>
              <a:off x="8234068" y="1834795"/>
              <a:ext cx="3793285" cy="624109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975E5E02-960A-4F0C-BB46-653D09C6C78E}"/>
                </a:ext>
              </a:extLst>
            </p:cNvPr>
            <p:cNvSpPr/>
            <p:nvPr userDrawn="1"/>
          </p:nvSpPr>
          <p:spPr>
            <a:xfrm>
              <a:off x="4091940" y="1823684"/>
              <a:ext cx="39606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algn="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Sunrise: 255 205 0</a:t>
              </a: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4091940" y="1005014"/>
            <a:ext cx="7935413" cy="646331"/>
            <a:chOff x="4091940" y="1068882"/>
            <a:chExt cx="7935413" cy="646331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87CE114-ED94-4A61-AC3B-C5D2AD3C5882}"/>
                </a:ext>
              </a:extLst>
            </p:cNvPr>
            <p:cNvSpPr/>
            <p:nvPr userDrawn="1"/>
          </p:nvSpPr>
          <p:spPr>
            <a:xfrm>
              <a:off x="8234068" y="1079993"/>
              <a:ext cx="3793285" cy="624109"/>
            </a:xfrm>
            <a:prstGeom prst="rect">
              <a:avLst/>
            </a:prstGeom>
            <a:solidFill>
              <a:srgbClr val="F3E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0F84C50C-4EF5-431D-8066-D16652751F84}"/>
                </a:ext>
              </a:extLst>
            </p:cNvPr>
            <p:cNvSpPr/>
            <p:nvPr userDrawn="1"/>
          </p:nvSpPr>
          <p:spPr>
            <a:xfrm>
              <a:off x="4091940" y="1068882"/>
              <a:ext cx="39606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algn="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Yellow: 255 205 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5C5B609-79D9-479A-8565-35AB7BD8BE19}"/>
              </a:ext>
            </a:extLst>
          </p:cNvPr>
          <p:cNvGrpSpPr/>
          <p:nvPr userDrawn="1"/>
        </p:nvGrpSpPr>
        <p:grpSpPr>
          <a:xfrm>
            <a:off x="0" y="892140"/>
            <a:ext cx="1866899" cy="1924048"/>
            <a:chOff x="450397" y="1042936"/>
            <a:chExt cx="1866899" cy="1924048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413A9739-A525-4A70-B791-B9B8A8D590A9}"/>
                </a:ext>
              </a:extLst>
            </p:cNvPr>
            <p:cNvGrpSpPr/>
            <p:nvPr userDrawn="1"/>
          </p:nvGrpSpPr>
          <p:grpSpPr>
            <a:xfrm rot="5400000" flipH="1" flipV="1">
              <a:off x="1326697" y="166636"/>
              <a:ext cx="114300" cy="1866899"/>
              <a:chOff x="8234068" y="551699"/>
              <a:chExt cx="3793288" cy="435709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3BC15217-7C3B-4016-AC75-C98B8A7B4C4E}"/>
                  </a:ext>
                </a:extLst>
              </p:cNvPr>
              <p:cNvSpPr/>
              <p:nvPr/>
            </p:nvSpPr>
            <p:spPr>
              <a:xfrm>
                <a:off x="8234068" y="2424029"/>
                <a:ext cx="3793285" cy="624109"/>
              </a:xfrm>
              <a:prstGeom prst="rect">
                <a:avLst/>
              </a:prstGeom>
              <a:solidFill>
                <a:srgbClr val="3288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175644B7-56F3-42C1-BD5C-3D779A99C93F}"/>
                  </a:ext>
                </a:extLst>
              </p:cNvPr>
              <p:cNvSpPr/>
              <p:nvPr/>
            </p:nvSpPr>
            <p:spPr>
              <a:xfrm>
                <a:off x="8234070" y="4284683"/>
                <a:ext cx="3793286" cy="624110"/>
              </a:xfrm>
              <a:prstGeom prst="rect">
                <a:avLst/>
              </a:prstGeom>
              <a:solidFill>
                <a:srgbClr val="0714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D0D4A3DF-E297-474C-8DCF-E8FECE7EAF08}"/>
                  </a:ext>
                </a:extLst>
              </p:cNvPr>
              <p:cNvSpPr/>
              <p:nvPr/>
            </p:nvSpPr>
            <p:spPr>
              <a:xfrm>
                <a:off x="8234068" y="3671982"/>
                <a:ext cx="3793285" cy="624110"/>
              </a:xfrm>
              <a:prstGeom prst="rect">
                <a:avLst/>
              </a:prstGeom>
              <a:solidFill>
                <a:srgbClr val="1A34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04638649-AE14-4417-96EB-164A73F8B134}"/>
                  </a:ext>
                </a:extLst>
              </p:cNvPr>
              <p:cNvSpPr/>
              <p:nvPr/>
            </p:nvSpPr>
            <p:spPr>
              <a:xfrm>
                <a:off x="8234068" y="1799919"/>
                <a:ext cx="3793285" cy="624109"/>
              </a:xfrm>
              <a:prstGeom prst="rect">
                <a:avLst/>
              </a:prstGeom>
              <a:solidFill>
                <a:srgbClr val="D8A9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145FF8FE-CD13-4719-AE41-6D315B072EA9}"/>
                  </a:ext>
                </a:extLst>
              </p:cNvPr>
              <p:cNvSpPr/>
              <p:nvPr userDrawn="1"/>
            </p:nvSpPr>
            <p:spPr>
              <a:xfrm>
                <a:off x="8234068" y="3048006"/>
                <a:ext cx="3793285" cy="624109"/>
              </a:xfrm>
              <a:prstGeom prst="rect">
                <a:avLst/>
              </a:prstGeom>
              <a:solidFill>
                <a:srgbClr val="245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D9B8D496-0618-4E0B-B18F-C58568068802}"/>
                  </a:ext>
                </a:extLst>
              </p:cNvPr>
              <p:cNvSpPr/>
              <p:nvPr userDrawn="1"/>
            </p:nvSpPr>
            <p:spPr>
              <a:xfrm>
                <a:off x="8234068" y="1175809"/>
                <a:ext cx="3793285" cy="624109"/>
              </a:xfrm>
              <a:prstGeom prst="rect">
                <a:avLst/>
              </a:prstGeom>
              <a:solidFill>
                <a:srgbClr val="FFC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FBC885F4-F489-4194-B79A-37C9465C2932}"/>
                  </a:ext>
                </a:extLst>
              </p:cNvPr>
              <p:cNvSpPr/>
              <p:nvPr userDrawn="1"/>
            </p:nvSpPr>
            <p:spPr>
              <a:xfrm>
                <a:off x="8234068" y="551699"/>
                <a:ext cx="3793285" cy="624109"/>
              </a:xfrm>
              <a:prstGeom prst="rect">
                <a:avLst/>
              </a:prstGeom>
              <a:solidFill>
                <a:srgbClr val="F3E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7A924D84-7016-45BE-98E5-858B42F79732}"/>
                </a:ext>
              </a:extLst>
            </p:cNvPr>
            <p:cNvGrpSpPr/>
            <p:nvPr userDrawn="1"/>
          </p:nvGrpSpPr>
          <p:grpSpPr>
            <a:xfrm flipH="1">
              <a:off x="450397" y="1100085"/>
              <a:ext cx="114300" cy="1866899"/>
              <a:chOff x="8234068" y="551699"/>
              <a:chExt cx="3793288" cy="435709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35BA2DBD-6EA9-4E87-A77D-04F11F8EB520}"/>
                  </a:ext>
                </a:extLst>
              </p:cNvPr>
              <p:cNvSpPr/>
              <p:nvPr/>
            </p:nvSpPr>
            <p:spPr>
              <a:xfrm>
                <a:off x="8234068" y="2424029"/>
                <a:ext cx="3793285" cy="624109"/>
              </a:xfrm>
              <a:prstGeom prst="rect">
                <a:avLst/>
              </a:prstGeom>
              <a:solidFill>
                <a:srgbClr val="3288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7894A65F-7999-402B-905E-6C854AF17198}"/>
                  </a:ext>
                </a:extLst>
              </p:cNvPr>
              <p:cNvSpPr/>
              <p:nvPr/>
            </p:nvSpPr>
            <p:spPr>
              <a:xfrm>
                <a:off x="8234070" y="4284683"/>
                <a:ext cx="3793286" cy="624110"/>
              </a:xfrm>
              <a:prstGeom prst="rect">
                <a:avLst/>
              </a:prstGeom>
              <a:solidFill>
                <a:srgbClr val="0714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A59EC1A8-7CC0-4598-B40B-D8B8F4275385}"/>
                  </a:ext>
                </a:extLst>
              </p:cNvPr>
              <p:cNvSpPr/>
              <p:nvPr/>
            </p:nvSpPr>
            <p:spPr>
              <a:xfrm>
                <a:off x="8234068" y="3671982"/>
                <a:ext cx="3793285" cy="624110"/>
              </a:xfrm>
              <a:prstGeom prst="rect">
                <a:avLst/>
              </a:prstGeom>
              <a:solidFill>
                <a:srgbClr val="1A34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31E9EAF0-210B-405E-9175-49A239BEB3B8}"/>
                  </a:ext>
                </a:extLst>
              </p:cNvPr>
              <p:cNvSpPr/>
              <p:nvPr/>
            </p:nvSpPr>
            <p:spPr>
              <a:xfrm>
                <a:off x="8234068" y="1799919"/>
                <a:ext cx="3793285" cy="624109"/>
              </a:xfrm>
              <a:prstGeom prst="rect">
                <a:avLst/>
              </a:prstGeom>
              <a:solidFill>
                <a:srgbClr val="D8A9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E5D453FB-C4ED-4A07-A875-5DB8126F5F99}"/>
                  </a:ext>
                </a:extLst>
              </p:cNvPr>
              <p:cNvSpPr/>
              <p:nvPr userDrawn="1"/>
            </p:nvSpPr>
            <p:spPr>
              <a:xfrm>
                <a:off x="8234068" y="3048006"/>
                <a:ext cx="3793285" cy="624109"/>
              </a:xfrm>
              <a:prstGeom prst="rect">
                <a:avLst/>
              </a:prstGeom>
              <a:solidFill>
                <a:srgbClr val="245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C2027131-F63B-4EDE-BC36-2B66E04E1A59}"/>
                  </a:ext>
                </a:extLst>
              </p:cNvPr>
              <p:cNvSpPr/>
              <p:nvPr userDrawn="1"/>
            </p:nvSpPr>
            <p:spPr>
              <a:xfrm>
                <a:off x="8234068" y="1175809"/>
                <a:ext cx="3793285" cy="624109"/>
              </a:xfrm>
              <a:prstGeom prst="rect">
                <a:avLst/>
              </a:prstGeom>
              <a:solidFill>
                <a:srgbClr val="FFC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0627A023-C3D9-4046-93AD-C62B28124932}"/>
                  </a:ext>
                </a:extLst>
              </p:cNvPr>
              <p:cNvSpPr/>
              <p:nvPr userDrawn="1"/>
            </p:nvSpPr>
            <p:spPr>
              <a:xfrm>
                <a:off x="8234068" y="551699"/>
                <a:ext cx="3793285" cy="624109"/>
              </a:xfrm>
              <a:prstGeom prst="rect">
                <a:avLst/>
              </a:prstGeom>
              <a:solidFill>
                <a:srgbClr val="F3E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6" name="Group 45"/>
          <p:cNvGrpSpPr/>
          <p:nvPr userDrawn="1"/>
        </p:nvGrpSpPr>
        <p:grpSpPr>
          <a:xfrm>
            <a:off x="3232846" y="5650014"/>
            <a:ext cx="8794507" cy="646331"/>
            <a:chOff x="3232846" y="5571854"/>
            <a:chExt cx="8794507" cy="646331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33AC0111-D44C-46CC-8D70-34AF3CA0AFC4}"/>
                </a:ext>
              </a:extLst>
            </p:cNvPr>
            <p:cNvSpPr/>
            <p:nvPr/>
          </p:nvSpPr>
          <p:spPr>
            <a:xfrm>
              <a:off x="8234068" y="5582964"/>
              <a:ext cx="3793285" cy="6241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D04BBA8A-752B-46EA-927D-8F3451A98BDA}"/>
                </a:ext>
              </a:extLst>
            </p:cNvPr>
            <p:cNvSpPr/>
            <p:nvPr userDrawn="1"/>
          </p:nvSpPr>
          <p:spPr>
            <a:xfrm>
              <a:off x="3232846" y="5571854"/>
              <a:ext cx="48197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algn="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Emergency Red: 192</a:t>
              </a:r>
              <a:r>
                <a:rPr lang="en-US" sz="3600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 0 0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4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TS B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8399785" cy="854110"/>
          </a:xfrm>
          <a:noFill/>
        </p:spPr>
        <p:txBody>
          <a:bodyPr/>
          <a:lstStyle>
            <a:lvl1pPr marL="1714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29900" y="6356350"/>
            <a:ext cx="1482354" cy="365125"/>
          </a:xfrm>
        </p:spPr>
        <p:txBody>
          <a:bodyPr/>
          <a:lstStyle/>
          <a:p>
            <a:fld id="{87173615-0F3C-486F-BB6D-ACBDA5E8FE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7705724" y="894302"/>
            <a:ext cx="4486275" cy="542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785" y="40192"/>
            <a:ext cx="773723" cy="773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785" y="88702"/>
            <a:ext cx="2874469" cy="63142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94302"/>
            <a:ext cx="7613650" cy="5422361"/>
          </a:xfrm>
          <a:prstGeom prst="rect">
            <a:avLst/>
          </a:prstGeom>
        </p:spPr>
        <p:txBody>
          <a:bodyPr/>
          <a:lstStyle>
            <a:lvl1pPr marL="176213" indent="0">
              <a:spcBef>
                <a:spcPts val="0"/>
              </a:spcBef>
              <a:buFontTx/>
              <a:buNone/>
              <a:defRPr>
                <a:latin typeface="+mn-lt"/>
              </a:defRPr>
            </a:lvl1pPr>
            <a:lvl2pPr marL="574675" indent="-336550"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796925" indent="-23495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031875" indent="-222250"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1254125" indent="-234950"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Text for slide goes here</a:t>
            </a:r>
          </a:p>
          <a:p>
            <a:pPr lvl="0"/>
            <a:r>
              <a:rPr lang="en-US" dirty="0"/>
              <a:t>Other text goes here</a:t>
            </a:r>
          </a:p>
          <a:p>
            <a:pPr lvl="1"/>
            <a:r>
              <a:rPr lang="en-US" dirty="0"/>
              <a:t>Bullet stuff goes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15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TS B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12191999" cy="854110"/>
          </a:xfrm>
          <a:prstGeom prst="rect">
            <a:avLst/>
          </a:prstGeom>
          <a:solidFill>
            <a:srgbClr val="245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8399785" cy="854110"/>
          </a:xfrm>
          <a:noFill/>
        </p:spPr>
        <p:txBody>
          <a:bodyPr/>
          <a:lstStyle>
            <a:lvl1pPr marL="1714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29900" y="6356350"/>
            <a:ext cx="1482354" cy="365125"/>
          </a:xfrm>
        </p:spPr>
        <p:txBody>
          <a:bodyPr/>
          <a:lstStyle/>
          <a:p>
            <a:fld id="{87173615-0F3C-486F-BB6D-ACBDA5E8FE0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785" y="40192"/>
            <a:ext cx="773723" cy="773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785" y="88702"/>
            <a:ext cx="2874469" cy="631429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B47FFF61-5DC8-4657-94F6-3BA9EF9B8B4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894303"/>
            <a:ext cx="12191999" cy="5179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525F5976-F393-4719-9453-59CE71D1FE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113844"/>
            <a:ext cx="12191999" cy="744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 i="1">
                <a:latin typeface="+mn-lt"/>
              </a:defRPr>
            </a:lvl1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245017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TS A-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1249588" cy="854110"/>
          </a:xfrm>
          <a:noFill/>
        </p:spPr>
        <p:txBody>
          <a:bodyPr/>
          <a:lstStyle>
            <a:lvl1pPr marL="1714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Logos for SOMTS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29900" y="6356350"/>
            <a:ext cx="1482354" cy="365125"/>
          </a:xfrm>
        </p:spPr>
        <p:txBody>
          <a:bodyPr/>
          <a:lstStyle/>
          <a:p>
            <a:fld id="{87173615-0F3C-486F-BB6D-ACBDA5E8FE0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860" y="1148112"/>
            <a:ext cx="2074425" cy="387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31" y="40192"/>
            <a:ext cx="773723" cy="773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860" y="1789569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588" y="1794153"/>
            <a:ext cx="19050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588" y="1155592"/>
            <a:ext cx="2083950" cy="4149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305" y="3908316"/>
            <a:ext cx="1996283" cy="199185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325" y="4261306"/>
            <a:ext cx="2857500" cy="12858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50" y="3985647"/>
            <a:ext cx="1905000" cy="19145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16" y="4192851"/>
            <a:ext cx="2217259" cy="150011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36" y="1111520"/>
            <a:ext cx="3364714" cy="84727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66C7DA7-C08F-405B-89B6-E8FD19C772D7}"/>
              </a:ext>
            </a:extLst>
          </p:cNvPr>
          <p:cNvSpPr/>
          <p:nvPr userDrawn="1"/>
        </p:nvSpPr>
        <p:spPr>
          <a:xfrm>
            <a:off x="482432" y="2608650"/>
            <a:ext cx="3526639" cy="913579"/>
          </a:xfrm>
          <a:prstGeom prst="rect">
            <a:avLst/>
          </a:prstGeom>
          <a:solidFill>
            <a:srgbClr val="328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90" y="2691485"/>
            <a:ext cx="3404722" cy="74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0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TS A-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1210925" cy="854110"/>
          </a:xfrm>
          <a:noFill/>
        </p:spPr>
        <p:txBody>
          <a:bodyPr/>
          <a:lstStyle>
            <a:lvl1pPr marL="1714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All Caps 48 </a:t>
            </a:r>
            <a:r>
              <a:rPr lang="en-US" dirty="0" err="1"/>
              <a:t>pt</a:t>
            </a:r>
            <a:r>
              <a:rPr lang="en-US" dirty="0"/>
              <a:t> Calibri font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9" y="6368073"/>
            <a:ext cx="2074425" cy="387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31" y="40192"/>
            <a:ext cx="773723" cy="773723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94AB60EE-B8C3-41C5-BC88-10EA0020A0D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705724" y="894302"/>
            <a:ext cx="4486275" cy="542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0" name="Text Placeholder 15">
            <a:extLst>
              <a:ext uri="{FF2B5EF4-FFF2-40B4-BE49-F238E27FC236}">
                <a16:creationId xmlns="" xmlns:a16="http://schemas.microsoft.com/office/drawing/2014/main" id="{8AFF124B-A82D-4566-B014-5C934508D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94302"/>
            <a:ext cx="7613650" cy="5422361"/>
          </a:xfrm>
          <a:prstGeom prst="rect">
            <a:avLst/>
          </a:prstGeom>
        </p:spPr>
        <p:txBody>
          <a:bodyPr/>
          <a:lstStyle>
            <a:lvl1pPr marL="176213" indent="0">
              <a:spcBef>
                <a:spcPts val="0"/>
              </a:spcBef>
              <a:buFontTx/>
              <a:buNone/>
              <a:defRPr baseline="0">
                <a:latin typeface="+mn-lt"/>
              </a:defRPr>
            </a:lvl1pPr>
            <a:lvl2pPr marL="574675" indent="-336550">
              <a:buFont typeface="Arial" panose="020B0604020202020204" pitchFamily="34" charset="0"/>
              <a:buChar char="•"/>
              <a:defRPr baseline="0">
                <a:latin typeface="+mn-lt"/>
              </a:defRPr>
            </a:lvl2pPr>
            <a:lvl3pPr marL="796925" indent="-23495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031875" indent="-222250"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1254125" indent="-234950"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Top text 44 </a:t>
            </a:r>
            <a:r>
              <a:rPr lang="en-US" dirty="0" err="1"/>
              <a:t>pt</a:t>
            </a:r>
            <a:r>
              <a:rPr lang="en-US" dirty="0"/>
              <a:t> Calibri, capitals in sentence case</a:t>
            </a:r>
          </a:p>
          <a:p>
            <a:pPr lvl="1"/>
            <a:r>
              <a:rPr lang="en-US" dirty="0"/>
              <a:t>First bullet 36 </a:t>
            </a:r>
            <a:r>
              <a:rPr lang="en-US" dirty="0" err="1"/>
              <a:t>pt</a:t>
            </a:r>
            <a:r>
              <a:rPr lang="en-US" dirty="0"/>
              <a:t> Calibri, sentence case </a:t>
            </a:r>
          </a:p>
          <a:p>
            <a:pPr lvl="2"/>
            <a:r>
              <a:rPr lang="en-US" dirty="0"/>
              <a:t>Second bullet 28 </a:t>
            </a:r>
            <a:r>
              <a:rPr lang="en-US" dirty="0" err="1"/>
              <a:t>pt</a:t>
            </a:r>
            <a:r>
              <a:rPr lang="en-US" dirty="0"/>
              <a:t> Calibri, sentence case</a:t>
            </a:r>
          </a:p>
          <a:p>
            <a:pPr lvl="3"/>
            <a:r>
              <a:rPr lang="en-US" dirty="0"/>
              <a:t>Same for third, if needed</a:t>
            </a:r>
          </a:p>
          <a:p>
            <a:pPr lvl="4"/>
            <a:r>
              <a:rPr lang="en-US" dirty="0"/>
              <a:t>Why would you need a fourth? But if you do, it’s the same</a:t>
            </a:r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A83325A-9C41-D244-8911-BB5F8A1585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359" y="6092704"/>
            <a:ext cx="1931441" cy="77475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="" xmlns:a16="http://schemas.microsoft.com/office/drawing/2014/main" id="{55BCA94E-07D2-8D48-953E-C73A9562D3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925" y="5929609"/>
            <a:ext cx="853469" cy="853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1854F97-6301-404C-869F-E5F1B30917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257" y="9140"/>
            <a:ext cx="831668" cy="8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TS A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0" y="894303"/>
            <a:ext cx="12191999" cy="5179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1077" y="40192"/>
            <a:ext cx="773723" cy="7737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113844"/>
            <a:ext cx="12191999" cy="744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 i="1">
                <a:latin typeface="+mn-lt"/>
              </a:defRPr>
            </a:lvl1pPr>
          </a:lstStyle>
          <a:p>
            <a:pPr lvl="0"/>
            <a:r>
              <a:rPr lang="en-US" dirty="0"/>
              <a:t>Photo caption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0F612D5-C1C3-4F97-BC7B-B3408A1B6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8399785" cy="854110"/>
          </a:xfrm>
          <a:noFill/>
        </p:spPr>
        <p:txBody>
          <a:bodyPr/>
          <a:lstStyle>
            <a:lvl1pPr marL="1714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522419-0F61-4AF3-868E-B7B2910517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9" y="6368073"/>
            <a:ext cx="2074425" cy="3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5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TS A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0F612D5-C1C3-4F97-BC7B-B3408A1B6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854110"/>
          </a:xfrm>
          <a:noFill/>
        </p:spPr>
        <p:txBody>
          <a:bodyPr/>
          <a:lstStyle>
            <a:lvl1pPr marL="1714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5097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TS 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1077" y="40192"/>
            <a:ext cx="773723" cy="773723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1EF54272-80B9-4093-BE86-D7C5CF6FB0B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705724" y="894302"/>
            <a:ext cx="4486275" cy="542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15">
            <a:extLst>
              <a:ext uri="{FF2B5EF4-FFF2-40B4-BE49-F238E27FC236}">
                <a16:creationId xmlns="" xmlns:a16="http://schemas.microsoft.com/office/drawing/2014/main" id="{3FCC7330-FF35-44BD-93B9-1A2B72A780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94302"/>
            <a:ext cx="7613650" cy="5422361"/>
          </a:xfrm>
          <a:prstGeom prst="rect">
            <a:avLst/>
          </a:prstGeom>
        </p:spPr>
        <p:txBody>
          <a:bodyPr/>
          <a:lstStyle>
            <a:lvl1pPr marL="176213" indent="0">
              <a:spcBef>
                <a:spcPts val="0"/>
              </a:spcBef>
              <a:buFontTx/>
              <a:buNone/>
              <a:defRPr>
                <a:latin typeface="+mn-lt"/>
              </a:defRPr>
            </a:lvl1pPr>
            <a:lvl2pPr marL="574675" indent="-336550"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796925" indent="-23495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031875" indent="-222250"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1254125" indent="-234950"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Text for slide goes here</a:t>
            </a:r>
          </a:p>
          <a:p>
            <a:pPr lvl="0"/>
            <a:r>
              <a:rPr lang="en-US" dirty="0"/>
              <a:t>Other text goes here</a:t>
            </a:r>
          </a:p>
          <a:p>
            <a:pPr lvl="1"/>
            <a:r>
              <a:rPr lang="en-US" dirty="0"/>
              <a:t>Bullet stuff goes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038CCB6-9CF5-4C34-AE83-8485C6AD0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8399785" cy="854110"/>
          </a:xfrm>
          <a:noFill/>
        </p:spPr>
        <p:txBody>
          <a:bodyPr/>
          <a:lstStyle>
            <a:lvl1pPr marL="1714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9346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TS A-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0" y="894303"/>
            <a:ext cx="12191999" cy="5179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1077" y="40192"/>
            <a:ext cx="773723" cy="7737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113844"/>
            <a:ext cx="12191999" cy="744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 i="1">
                <a:latin typeface="+mn-lt"/>
              </a:defRPr>
            </a:lvl1pPr>
          </a:lstStyle>
          <a:p>
            <a:pPr lvl="0"/>
            <a:r>
              <a:rPr lang="en-US" dirty="0"/>
              <a:t>Photo caption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0F612D5-C1C3-4F97-BC7B-B3408A1B6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8399785" cy="854110"/>
          </a:xfrm>
          <a:noFill/>
        </p:spPr>
        <p:txBody>
          <a:bodyPr/>
          <a:lstStyle>
            <a:lvl1pPr marL="1714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0003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TS B-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8399785" cy="854110"/>
          </a:xfrm>
          <a:noFill/>
        </p:spPr>
        <p:txBody>
          <a:bodyPr/>
          <a:lstStyle>
            <a:lvl1pPr marL="1714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29900" y="6356350"/>
            <a:ext cx="1482354" cy="365125"/>
          </a:xfrm>
        </p:spPr>
        <p:txBody>
          <a:bodyPr/>
          <a:lstStyle/>
          <a:p>
            <a:fld id="{87173615-0F3C-486F-BB6D-ACBDA5E8FE0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9" y="6368073"/>
            <a:ext cx="2074425" cy="38704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7705724" y="894302"/>
            <a:ext cx="4486275" cy="542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785" y="40192"/>
            <a:ext cx="773723" cy="773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785" y="88702"/>
            <a:ext cx="2874469" cy="63142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94302"/>
            <a:ext cx="7613650" cy="5422361"/>
          </a:xfrm>
          <a:prstGeom prst="rect">
            <a:avLst/>
          </a:prstGeom>
        </p:spPr>
        <p:txBody>
          <a:bodyPr/>
          <a:lstStyle>
            <a:lvl1pPr marL="176213" indent="0">
              <a:spcBef>
                <a:spcPts val="0"/>
              </a:spcBef>
              <a:buFontTx/>
              <a:buNone/>
              <a:defRPr>
                <a:latin typeface="+mn-lt"/>
              </a:defRPr>
            </a:lvl1pPr>
            <a:lvl2pPr marL="574675" indent="-336550"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796925" indent="-23495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031875" indent="-222250"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1254125" indent="-234950"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Text for slide goes here</a:t>
            </a:r>
          </a:p>
          <a:p>
            <a:pPr lvl="0"/>
            <a:r>
              <a:rPr lang="en-US" dirty="0"/>
              <a:t>Other text goes here</a:t>
            </a:r>
          </a:p>
          <a:p>
            <a:pPr lvl="1"/>
            <a:r>
              <a:rPr lang="en-US" dirty="0"/>
              <a:t>Bullet stuff goes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42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TS B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12191999" cy="854110"/>
          </a:xfrm>
          <a:prstGeom prst="rect">
            <a:avLst/>
          </a:prstGeom>
          <a:solidFill>
            <a:srgbClr val="245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8399785" cy="854110"/>
          </a:xfrm>
          <a:noFill/>
        </p:spPr>
        <p:txBody>
          <a:bodyPr/>
          <a:lstStyle>
            <a:lvl1pPr marL="1714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29900" y="6356350"/>
            <a:ext cx="1482354" cy="365125"/>
          </a:xfrm>
        </p:spPr>
        <p:txBody>
          <a:bodyPr/>
          <a:lstStyle/>
          <a:p>
            <a:fld id="{87173615-0F3C-486F-BB6D-ACBDA5E8FE0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785" y="40192"/>
            <a:ext cx="773723" cy="773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785" y="88702"/>
            <a:ext cx="2874469" cy="631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660C0F4-0D75-479A-92F9-5BCBB8E45D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9" y="6368073"/>
            <a:ext cx="2074425" cy="387045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B47FFF61-5DC8-4657-94F6-3BA9EF9B8B4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894303"/>
            <a:ext cx="12191999" cy="5179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525F5976-F393-4719-9453-59CE71D1FE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113844"/>
            <a:ext cx="12191999" cy="744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 i="1">
                <a:latin typeface="+mn-lt"/>
              </a:defRPr>
            </a:lvl1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42546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4154" y="6356350"/>
            <a:ext cx="937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3615-0F3C-486F-BB6D-ACBDA5E8FE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1999" cy="854110"/>
          </a:xfrm>
          <a:prstGeom prst="rect">
            <a:avLst/>
          </a:prstGeom>
          <a:solidFill>
            <a:srgbClr val="245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1998" cy="854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543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1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marL="176213" indent="0"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com.unh.edu/sites/default/files/arctic/Arctic04_BarrowMargin_obl10xS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2342" y="-95250"/>
            <a:ext cx="10199658" cy="69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97536"/>
            <a:ext cx="4230624" cy="1056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43854" y="7866327"/>
            <a:ext cx="2951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j-lt"/>
              </a:rPr>
              <a:t>Alpha Ridge mapped in </a:t>
            </a:r>
            <a:endParaRPr lang="en-US" sz="800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0070592" cy="85411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Multibeam and Sonar System Update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="" xmlns:a16="http://schemas.microsoft.com/office/drawing/2014/main" id="{8AFF124B-A82D-4566-B014-5C934508D2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61938" y="958850"/>
            <a:ext cx="11930062" cy="5521325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0">
              <a:spcBef>
                <a:spcPts val="0"/>
              </a:spcBef>
              <a:buFontTx/>
              <a:buNone/>
              <a:defRPr baseline="0">
                <a:latin typeface="+mn-lt"/>
              </a:defRPr>
            </a:lvl1pPr>
            <a:lvl2pPr marL="574675" indent="-336550">
              <a:buFont typeface="Arial" panose="020B0604020202020204" pitchFamily="34" charset="0"/>
              <a:buChar char="•"/>
              <a:defRPr baseline="0">
                <a:latin typeface="+mn-lt"/>
              </a:defRPr>
            </a:lvl2pPr>
            <a:lvl3pPr marL="796925" indent="-23495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031875" indent="-222250"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1254125" indent="-234950"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endParaRPr lang="en-US" sz="2800" dirty="0"/>
          </a:p>
          <a:p>
            <a:pPr lvl="0"/>
            <a:endParaRPr lang="en-US" sz="2800" dirty="0"/>
          </a:p>
          <a:p>
            <a:pPr lvl="0"/>
            <a:endParaRPr lang="en-US" sz="3200" dirty="0"/>
          </a:p>
          <a:p>
            <a:pPr lvl="0"/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57FC39F-0558-7A4D-AE49-3CD4462602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921" y="0"/>
            <a:ext cx="849861" cy="854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A83325A-9C41-D244-8911-BB5F8A1585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359" y="6092704"/>
            <a:ext cx="1931441" cy="77475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="" xmlns:a16="http://schemas.microsoft.com/office/drawing/2014/main" id="{55BCA94E-07D2-8D48-953E-C73A9562D3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925" y="5929609"/>
            <a:ext cx="853469" cy="853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25" y="854110"/>
            <a:ext cx="2480922" cy="40001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31" y="40192"/>
            <a:ext cx="773723" cy="7737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387120"/>
            <a:ext cx="4230623" cy="14708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71" y="6234120"/>
            <a:ext cx="2875496" cy="548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57333" y="4922712"/>
            <a:ext cx="2026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Arctic Barrow </a:t>
            </a:r>
            <a:r>
              <a:rPr lang="en-US" sz="1000" i="1" dirty="0" smtClean="0">
                <a:solidFill>
                  <a:schemeClr val="bg1"/>
                </a:solidFill>
              </a:rPr>
              <a:t>Margin. </a:t>
            </a:r>
            <a:r>
              <a:rPr lang="en-US" sz="1000" i="1" dirty="0" err="1" smtClean="0">
                <a:solidFill>
                  <a:schemeClr val="bg1"/>
                </a:solidFill>
              </a:rPr>
              <a:t>Credit:CCOM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425" y="4895708"/>
            <a:ext cx="2480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USCGC Healy. Credit</a:t>
            </a:r>
            <a:r>
              <a:rPr lang="en-US" sz="1000" i="1" dirty="0" smtClean="0">
                <a:solidFill>
                  <a:schemeClr val="bg1"/>
                </a:solidFill>
              </a:rPr>
              <a:t>: Mayer </a:t>
            </a:r>
            <a:r>
              <a:rPr lang="en-US" sz="1000" i="1" dirty="0" smtClean="0">
                <a:solidFill>
                  <a:schemeClr val="bg1"/>
                </a:solidFill>
              </a:rPr>
              <a:t>et al., 2016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7C4CD-4A34-1F4D-A1BD-8F6F2A39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ADCP Refurbishment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0A28F7-FA37-A241-9064-10295A91C9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93763"/>
            <a:ext cx="12192000" cy="4887912"/>
          </a:xfrm>
        </p:spPr>
        <p:txBody>
          <a:bodyPr>
            <a:normAutofit/>
          </a:bodyPr>
          <a:lstStyle/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sz="4000" dirty="0"/>
              <a:t>Plans are in progress to refurbish both 150kHz and 75kHz ADCP system in 2022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 system may last </a:t>
            </a:r>
            <a:r>
              <a:rPr lang="en-US" sz="4000" dirty="0"/>
              <a:t>a decade or more but </a:t>
            </a:r>
            <a:r>
              <a:rPr lang="en-US" sz="4000" dirty="0" smtClean="0"/>
              <a:t>needs </a:t>
            </a:r>
            <a:r>
              <a:rPr lang="en-US" sz="4000" dirty="0"/>
              <a:t>to be refurbished to ensure continued reliable performance</a:t>
            </a:r>
          </a:p>
        </p:txBody>
      </p:sp>
    </p:spTree>
    <p:extLst>
      <p:ext uri="{BB962C8B-B14F-4D97-AF65-F5344CB8AC3E}">
        <p14:creationId xmlns:p14="http://schemas.microsoft.com/office/powerpoint/2010/main" val="64205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7C4CD-4A34-1F4D-A1BD-8F6F2A39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Hydrophone Replacement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0A28F7-FA37-A241-9064-10295A91C9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93763"/>
            <a:ext cx="11339513" cy="4846637"/>
          </a:xfrm>
        </p:spPr>
        <p:txBody>
          <a:bodyPr>
            <a:normAutofit/>
          </a:bodyPr>
          <a:lstStyle/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sz="4000" dirty="0"/>
              <a:t>We propose to remove the reference hydrophone capability in 2022 to allow for </a:t>
            </a:r>
            <a:r>
              <a:rPr lang="en-US" sz="4000" dirty="0" smtClean="0"/>
              <a:t>the EK80 fisheries </a:t>
            </a:r>
            <a:r>
              <a:rPr lang="en-US" sz="4000" dirty="0"/>
              <a:t>sonar installation.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 replacement reference </a:t>
            </a:r>
            <a:r>
              <a:rPr lang="en-US" sz="4000" dirty="0"/>
              <a:t>hydrophone </a:t>
            </a:r>
            <a:r>
              <a:rPr lang="en-US" sz="4000" dirty="0" smtClean="0"/>
              <a:t>would be installed in </a:t>
            </a:r>
            <a:r>
              <a:rPr lang="en-US" sz="4000" dirty="0"/>
              <a:t>2025 in parallel </a:t>
            </a:r>
            <a:r>
              <a:rPr lang="en-US" sz="4000" dirty="0" smtClean="0"/>
              <a:t>with multibeam </a:t>
            </a:r>
            <a:r>
              <a:rPr lang="en-US" sz="4000" dirty="0"/>
              <a:t>and/or SBP29 </a:t>
            </a:r>
            <a:r>
              <a:rPr lang="en-US" sz="4000" dirty="0" smtClean="0"/>
              <a:t>installation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996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FB66E4-B629-1547-9BAC-A185F2E6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Acoustic Release Modem: UTS-9400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125CD0-66A8-AF45-A64B-9F96317F795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93762"/>
            <a:ext cx="12115800" cy="5830887"/>
          </a:xfrm>
        </p:spPr>
        <p:txBody>
          <a:bodyPr>
            <a:normAutofit/>
          </a:bodyPr>
          <a:lstStyle/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sz="4000" dirty="0"/>
              <a:t>We propose to remove the </a:t>
            </a:r>
            <a:r>
              <a:rPr lang="en-US" sz="4000" dirty="0" err="1" smtClean="0"/>
              <a:t>Edgetech</a:t>
            </a:r>
            <a:r>
              <a:rPr lang="en-US" sz="4000" dirty="0" smtClean="0"/>
              <a:t> </a:t>
            </a:r>
            <a:r>
              <a:rPr lang="en-US" sz="4000" dirty="0"/>
              <a:t>acoustic release mooring transducer </a:t>
            </a:r>
            <a:r>
              <a:rPr lang="en-US" sz="4000" dirty="0"/>
              <a:t>to allow for the EK80 fisheries sonar installation</a:t>
            </a:r>
            <a:endParaRPr lang="en-US" sz="4000" dirty="0"/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sz="4000" dirty="0"/>
              <a:t>To replace this capability we propose to purchase a Teledyne universal deck box that </a:t>
            </a:r>
            <a:r>
              <a:rPr lang="en-US" sz="4000" dirty="0" smtClean="0"/>
              <a:t>can be </a:t>
            </a:r>
            <a:r>
              <a:rPr lang="en-US" sz="4000" dirty="0"/>
              <a:t>paired with the existing 12kHz transducer </a:t>
            </a:r>
            <a:r>
              <a:rPr lang="en-US" sz="4000" dirty="0" smtClean="0"/>
              <a:t>(installed </a:t>
            </a:r>
            <a:r>
              <a:rPr lang="en-US" sz="4000" dirty="0"/>
              <a:t>in </a:t>
            </a:r>
            <a:r>
              <a:rPr lang="en-US" sz="4000" dirty="0" smtClean="0"/>
              <a:t>2019)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Will be able to communicate with a broad range of instruments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205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7C4CD-4A34-1F4D-A1BD-8F6F2A39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 Sequence for Other Sonars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0A28F7-FA37-A241-9064-10295A91C9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7312" y="893763"/>
            <a:ext cx="12104687" cy="5964237"/>
          </a:xfrm>
        </p:spPr>
        <p:txBody>
          <a:bodyPr>
            <a:normAutofit/>
          </a:bodyPr>
          <a:lstStyle/>
          <a:p>
            <a:pPr marL="919163" lvl="0" indent="-742950">
              <a:buFont typeface="+mj-lt"/>
              <a:buAutoNum type="arabicPeriod"/>
            </a:pPr>
            <a:r>
              <a:rPr lang="en-US" dirty="0"/>
              <a:t>Install EK80 18kHz and 38kHz and Sea Technology Services calibration system 2022</a:t>
            </a:r>
          </a:p>
          <a:p>
            <a:pPr marL="1203325" lvl="2" indent="-742950">
              <a:buFont typeface="+mj-lt"/>
              <a:buAutoNum type="alphaLcPeriod"/>
            </a:pPr>
            <a:r>
              <a:rPr lang="en-US" sz="3600" dirty="0" smtClean="0"/>
              <a:t>Requires removal </a:t>
            </a:r>
            <a:r>
              <a:rPr lang="en-US" sz="3600" dirty="0"/>
              <a:t>of the </a:t>
            </a:r>
            <a:r>
              <a:rPr lang="en-US" sz="3600" dirty="0" err="1"/>
              <a:t>Edgetech</a:t>
            </a:r>
            <a:r>
              <a:rPr lang="en-US" sz="3600" dirty="0"/>
              <a:t> mooring </a:t>
            </a:r>
            <a:r>
              <a:rPr lang="en-US" sz="3600" dirty="0" smtClean="0"/>
              <a:t>transducer</a:t>
            </a:r>
            <a:endParaRPr lang="en-US" sz="3600" dirty="0"/>
          </a:p>
          <a:p>
            <a:pPr marL="1200150" lvl="2" indent="0">
              <a:buNone/>
            </a:pPr>
            <a:r>
              <a:rPr lang="en-US" sz="3600" dirty="0" smtClean="0"/>
              <a:t>This </a:t>
            </a:r>
            <a:r>
              <a:rPr lang="en-US" sz="3600" dirty="0"/>
              <a:t>capability could be replaced by a Teledyne UTS9000 series deck box</a:t>
            </a:r>
          </a:p>
          <a:p>
            <a:pPr marL="1203325" lvl="2" indent="-742950">
              <a:buFont typeface="+mj-lt"/>
              <a:buAutoNum type="alphaLcPeriod" startAt="2"/>
            </a:pPr>
            <a:r>
              <a:rPr lang="en-US" sz="3600" dirty="0"/>
              <a:t>Requires removal of reference </a:t>
            </a:r>
            <a:r>
              <a:rPr lang="en-US" sz="3600" dirty="0" smtClean="0"/>
              <a:t>hydrophone</a:t>
            </a:r>
            <a:endParaRPr lang="en-US" sz="3600" dirty="0"/>
          </a:p>
          <a:p>
            <a:pPr marL="1200150" lvl="3" indent="0">
              <a:buNone/>
            </a:pPr>
            <a:r>
              <a:rPr lang="en-US" sz="3600" dirty="0"/>
              <a:t>This capability would not be restored until 2025 installation of reference hydrophone </a:t>
            </a:r>
            <a:r>
              <a:rPr lang="en-US" sz="3600" dirty="0" smtClean="0"/>
              <a:t>system</a:t>
            </a:r>
          </a:p>
          <a:p>
            <a:pPr marL="1203325" lvl="2" indent="-742950">
              <a:buFont typeface="+mj-lt"/>
              <a:buAutoNum type="alphaLcPeriod" startAt="2"/>
            </a:pPr>
            <a:r>
              <a:rPr lang="en-US" sz="3600" dirty="0" smtClean="0"/>
              <a:t>We will also procure / install EK80 calibration syste</a:t>
            </a:r>
            <a:r>
              <a:rPr lang="en-US" sz="3600" dirty="0"/>
              <a:t>m</a:t>
            </a:r>
          </a:p>
          <a:p>
            <a:pPr marL="1200150" lvl="3" indent="0">
              <a:buNone/>
            </a:pPr>
            <a:r>
              <a:rPr lang="en-US" sz="3600" dirty="0" smtClean="0"/>
              <a:t>Sea Technology Services Acoustic Calibration Unit</a:t>
            </a:r>
            <a:endParaRPr lang="en-US" sz="3600" dirty="0"/>
          </a:p>
          <a:p>
            <a:pPr marL="1200150" lvl="3" indent="0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6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7C4CD-4A34-1F4D-A1BD-8F6F2A39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Sequence for Other Sonars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0A28F7-FA37-A241-9064-10295A91C9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93763"/>
            <a:ext cx="12192000" cy="5964237"/>
          </a:xfrm>
        </p:spPr>
        <p:txBody>
          <a:bodyPr/>
          <a:lstStyle/>
          <a:p>
            <a:pPr marL="919163" lvl="0" indent="-742950">
              <a:buFont typeface="+mj-lt"/>
              <a:buAutoNum type="arabicPeriod" startAt="2"/>
            </a:pPr>
            <a:r>
              <a:rPr lang="en-US" dirty="0"/>
              <a:t>Install Teledyne UTS9000 Universal Acoustic Release System (2022)</a:t>
            </a:r>
          </a:p>
          <a:p>
            <a:pPr marL="914400" lvl="2" indent="0">
              <a:buNone/>
            </a:pPr>
            <a:r>
              <a:rPr lang="en-US" sz="3600" dirty="0" smtClean="0"/>
              <a:t>Replaces </a:t>
            </a:r>
            <a:r>
              <a:rPr lang="en-US" sz="3600" dirty="0" err="1"/>
              <a:t>Edgetech</a:t>
            </a:r>
            <a:r>
              <a:rPr lang="en-US" sz="3600" dirty="0"/>
              <a:t> mooring release </a:t>
            </a:r>
            <a:r>
              <a:rPr lang="en-US" sz="3600" dirty="0" smtClean="0"/>
              <a:t>system</a:t>
            </a:r>
            <a:endParaRPr lang="en-US" sz="3600" dirty="0"/>
          </a:p>
          <a:p>
            <a:pPr marL="919163" lvl="0" indent="-742950">
              <a:spcBef>
                <a:spcPts val="1200"/>
              </a:spcBef>
              <a:buFont typeface="+mj-lt"/>
              <a:buAutoNum type="arabicPeriod" startAt="2"/>
            </a:pPr>
            <a:r>
              <a:rPr lang="en-US" dirty="0"/>
              <a:t>Refurbish existing 75kHz and 150kHz ADCP systems in 2022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1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7C4CD-4A34-1F4D-A1BD-8F6F2A39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 Sequence for Other Sonars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0A28F7-FA37-A241-9064-10295A91C9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93762"/>
            <a:ext cx="12192000" cy="5964237"/>
          </a:xfrm>
        </p:spPr>
        <p:txBody>
          <a:bodyPr>
            <a:normAutofit/>
          </a:bodyPr>
          <a:lstStyle/>
          <a:p>
            <a:pPr marL="919163" lvl="0" indent="-742950">
              <a:buFont typeface="+mj-lt"/>
              <a:buAutoNum type="arabicPeriod" startAt="4"/>
            </a:pPr>
            <a:r>
              <a:rPr lang="en-US" dirty="0"/>
              <a:t>Install a SBP29-3 or SBP29-6 sub-bottom profiler 2025 as a Knudsen sub bottom profiler replacement</a:t>
            </a:r>
          </a:p>
          <a:p>
            <a:pPr marL="1203325" lvl="2" indent="-742950">
              <a:buFont typeface="+mj-lt"/>
              <a:buAutoNum type="alphaLcPeriod"/>
            </a:pPr>
            <a:r>
              <a:rPr lang="en-US" sz="3600" dirty="0" smtClean="0"/>
              <a:t>3 degree </a:t>
            </a:r>
            <a:r>
              <a:rPr lang="en-US" sz="3600" dirty="0"/>
              <a:t>or 6 degree system </a:t>
            </a:r>
          </a:p>
          <a:p>
            <a:pPr marL="1203325" lvl="2" indent="-742950">
              <a:buFont typeface="+mj-lt"/>
              <a:buAutoNum type="alphaLcPeriod"/>
            </a:pPr>
            <a:r>
              <a:rPr lang="en-US" sz="3600" dirty="0"/>
              <a:t>The abandoned, sealed-off </a:t>
            </a:r>
            <a:r>
              <a:rPr lang="en-US" sz="3600" dirty="0" smtClean="0"/>
              <a:t>Sea Beam </a:t>
            </a:r>
            <a:r>
              <a:rPr lang="en-US" sz="3600" dirty="0"/>
              <a:t>transmit array casing is in the ideal hull </a:t>
            </a:r>
            <a:r>
              <a:rPr lang="en-US" sz="3600" dirty="0" smtClean="0"/>
              <a:t>location for </a:t>
            </a:r>
            <a:r>
              <a:rPr lang="en-US" sz="3600" dirty="0"/>
              <a:t>the SBP 29 </a:t>
            </a:r>
            <a:r>
              <a:rPr lang="en-US" sz="3600" dirty="0" smtClean="0"/>
              <a:t>TX array, and can be modified for this purpose</a:t>
            </a:r>
            <a:r>
              <a:rPr lang="en-US" sz="3600" dirty="0" smtClean="0"/>
              <a:t>.</a:t>
            </a:r>
            <a:endParaRPr lang="en-US" sz="3600" dirty="0"/>
          </a:p>
          <a:p>
            <a:pPr marL="919163" lvl="0" indent="-742950">
              <a:buFont typeface="+mj-lt"/>
              <a:buAutoNum type="arabicPeriod" startAt="4"/>
            </a:pPr>
            <a:r>
              <a:rPr lang="en-US" dirty="0"/>
              <a:t>EA440 or similar reference hydrophone system installation 2025</a:t>
            </a:r>
          </a:p>
        </p:txBody>
      </p:sp>
    </p:spTree>
    <p:extLst>
      <p:ext uri="{BB962C8B-B14F-4D97-AF65-F5344CB8AC3E}">
        <p14:creationId xmlns:p14="http://schemas.microsoft.com/office/powerpoint/2010/main" val="107009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Multibeam and Sonar System Update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57FC39F-0558-7A4D-AE49-3CD446260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782" y="0"/>
            <a:ext cx="849861" cy="854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A83325A-9C41-D244-8911-BB5F8A1585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55" y="5564558"/>
            <a:ext cx="2804655" cy="112503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="" xmlns:a16="http://schemas.microsoft.com/office/drawing/2014/main" id="{55BCA94E-07D2-8D48-953E-C73A9562D3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537" y="5435453"/>
            <a:ext cx="1298858" cy="1298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4110"/>
            <a:ext cx="3723637" cy="600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49300" y="6536858"/>
            <a:ext cx="2480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USCGC Healy. Credit</a:t>
            </a:r>
            <a:r>
              <a:rPr lang="en-US" sz="1000" i="1" dirty="0" smtClean="0"/>
              <a:t>: Mayer </a:t>
            </a:r>
            <a:r>
              <a:rPr lang="en-US" sz="1000" i="1" dirty="0" smtClean="0"/>
              <a:t>et al., 2016</a:t>
            </a:r>
            <a:endParaRPr lang="en-US" sz="1000" i="1" dirty="0"/>
          </a:p>
        </p:txBody>
      </p:sp>
      <p:sp>
        <p:nvSpPr>
          <p:cNvPr id="13" name="Rectangle 12"/>
          <p:cNvSpPr/>
          <p:nvPr/>
        </p:nvSpPr>
        <p:spPr>
          <a:xfrm>
            <a:off x="6258664" y="2903966"/>
            <a:ext cx="297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787" y="5435453"/>
            <a:ext cx="1383241" cy="13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9CB1EE-2EEA-0D47-82FE-97E913D8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multibeam?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3773EE-17A4-EC47-AA1C-AEDDB8A7F1E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93763"/>
            <a:ext cx="12093575" cy="49974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Summary of AICC Input</a:t>
            </a:r>
            <a:endParaRPr lang="en-US" dirty="0">
              <a:solidFill>
                <a:srgbClr val="C00000"/>
              </a:solidFill>
            </a:endParaRPr>
          </a:p>
          <a:p>
            <a:pPr marL="571500" lvl="1" indent="-457200"/>
            <a:r>
              <a:rPr lang="en-US" sz="4400" dirty="0"/>
              <a:t>There was support for either the </a:t>
            </a:r>
            <a:r>
              <a:rPr lang="en-US" sz="4400" dirty="0" smtClean="0"/>
              <a:t>Kongsberg </a:t>
            </a:r>
            <a:r>
              <a:rPr lang="en-US" sz="4400" dirty="0" smtClean="0"/>
              <a:t>EM124 </a:t>
            </a:r>
            <a:r>
              <a:rPr lang="en-US" sz="4400" dirty="0"/>
              <a:t>or EM304</a:t>
            </a:r>
          </a:p>
          <a:p>
            <a:pPr marL="571500" lvl="1" indent="-457200"/>
            <a:r>
              <a:rPr lang="en-US" sz="4400" dirty="0"/>
              <a:t>Addition of shallow water, high resolution mapping is desirable</a:t>
            </a:r>
          </a:p>
          <a:p>
            <a:pPr marL="571500" lvl="1" indent="-457200"/>
            <a:r>
              <a:rPr lang="en-US" sz="4400" dirty="0"/>
              <a:t>Addition of EK80 Fisheries Sonar capability is desirable</a:t>
            </a:r>
          </a:p>
          <a:p>
            <a:pPr marL="2381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79159E3C-C020-6A48-9975-F2B0278CF2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86" r="7086" b="21831"/>
          <a:stretch/>
        </p:blipFill>
        <p:spPr>
          <a:xfrm>
            <a:off x="8138544" y="894302"/>
            <a:ext cx="4036943" cy="5053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16BC39-2967-4D40-9942-1F80452C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87125" cy="854110"/>
          </a:xfrm>
        </p:spPr>
        <p:txBody>
          <a:bodyPr>
            <a:noAutofit/>
          </a:bodyPr>
          <a:lstStyle/>
          <a:p>
            <a:r>
              <a:rPr lang="en-US" dirty="0"/>
              <a:t>High Resolution </a:t>
            </a:r>
            <a:r>
              <a:rPr lang="en-US" dirty="0" smtClean="0"/>
              <a:t>Multibeam Option 1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9270D7C-F347-4442-8415-01D8F78A35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93763"/>
            <a:ext cx="8432800" cy="54229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Option 1: Kongsberg EM712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 smtClean="0"/>
              <a:t>Should </a:t>
            </a:r>
            <a:r>
              <a:rPr lang="en-US" dirty="0"/>
              <a:t>be paired with an EM124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/>
              <a:t>40kHz to 100kHz system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/>
              <a:t>Requires a retractable hull unit and gate valve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/>
              <a:t>2 X 2 degree system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/>
              <a:t>Maximum </a:t>
            </a:r>
            <a:r>
              <a:rPr lang="en-US" dirty="0" smtClean="0"/>
              <a:t>swath width: </a:t>
            </a:r>
            <a:r>
              <a:rPr lang="en-US" dirty="0"/>
              <a:t>3250m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/>
              <a:t>Maximum depth: 3000m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DA937-B56F-EC45-988A-6AC6E184E93B}"/>
              </a:ext>
            </a:extLst>
          </p:cNvPr>
          <p:cNvSpPr txBox="1"/>
          <p:nvPr/>
        </p:nvSpPr>
        <p:spPr>
          <a:xfrm>
            <a:off x="8058150" y="5802856"/>
            <a:ext cx="31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EM712 retractable hull unit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14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3773EE-17A4-EC47-AA1C-AEDDB8A7F1E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93763"/>
            <a:ext cx="7781925" cy="54229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Option </a:t>
            </a:r>
            <a:r>
              <a:rPr lang="en-US" dirty="0" smtClean="0">
                <a:solidFill>
                  <a:srgbClr val="C00000"/>
                </a:solidFill>
              </a:rPr>
              <a:t>2: </a:t>
            </a:r>
            <a:r>
              <a:rPr lang="en-US" dirty="0">
                <a:solidFill>
                  <a:srgbClr val="C00000"/>
                </a:solidFill>
              </a:rPr>
              <a:t>Kongsberg </a:t>
            </a:r>
            <a:r>
              <a:rPr lang="en-US" dirty="0" smtClean="0">
                <a:solidFill>
                  <a:srgbClr val="C00000"/>
                </a:solidFill>
              </a:rPr>
              <a:t>EM2040</a:t>
            </a:r>
            <a:endParaRPr lang="en-US" dirty="0">
              <a:solidFill>
                <a:srgbClr val="C00000"/>
              </a:solidFill>
            </a:endParaRP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 smtClean="0"/>
              <a:t>Should </a:t>
            </a:r>
            <a:r>
              <a:rPr lang="en-US" dirty="0"/>
              <a:t>be paired with </a:t>
            </a:r>
            <a:r>
              <a:rPr lang="en-US" dirty="0" smtClean="0"/>
              <a:t>EM304</a:t>
            </a:r>
            <a:endParaRPr lang="en-US" dirty="0"/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/>
              <a:t>200kHz to 700kHz system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/>
              <a:t>Requires a retractable hull unit and gate valve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 smtClean="0"/>
              <a:t>0.5  </a:t>
            </a:r>
            <a:r>
              <a:rPr lang="en-US" dirty="0"/>
              <a:t>X </a:t>
            </a:r>
            <a:r>
              <a:rPr lang="en-US" dirty="0" smtClean="0"/>
              <a:t>0.25 </a:t>
            </a:r>
            <a:r>
              <a:rPr lang="en-US" dirty="0"/>
              <a:t>degree system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/>
              <a:t>Maximum </a:t>
            </a:r>
            <a:r>
              <a:rPr lang="en-US" dirty="0" smtClean="0"/>
              <a:t>swath width: </a:t>
            </a:r>
            <a:r>
              <a:rPr lang="en-US" dirty="0"/>
              <a:t>920m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/>
              <a:t>Maximum depth: </a:t>
            </a:r>
            <a:r>
              <a:rPr lang="en-US" dirty="0" smtClean="0"/>
              <a:t>635m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9CB1EE-2EEA-0D47-82FE-97E913D8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153775" cy="854110"/>
          </a:xfrm>
        </p:spPr>
        <p:txBody>
          <a:bodyPr>
            <a:normAutofit/>
          </a:bodyPr>
          <a:lstStyle/>
          <a:p>
            <a:r>
              <a:rPr lang="en-US" dirty="0"/>
              <a:t>High Resolution </a:t>
            </a:r>
            <a:r>
              <a:rPr lang="en-US" dirty="0" smtClean="0"/>
              <a:t>Multibeam Option 2</a:t>
            </a:r>
            <a:endParaRPr lang="en-US" dirty="0"/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="" xmlns:a16="http://schemas.microsoft.com/office/drawing/2014/main" id="{2F8F4012-ED5C-B44E-88D3-A68C037BB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925" y="854111"/>
            <a:ext cx="3608917" cy="5908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2E4D91-E5F0-7A47-B4B5-06303A9D7013}"/>
              </a:ext>
            </a:extLst>
          </p:cNvPr>
          <p:cNvSpPr txBox="1"/>
          <p:nvPr/>
        </p:nvSpPr>
        <p:spPr>
          <a:xfrm>
            <a:off x="9934575" y="5756147"/>
            <a:ext cx="213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EM2040 retractable hull unit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259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7C4CD-4A34-1F4D-A1BD-8F6F2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58550" cy="854110"/>
          </a:xfrm>
        </p:spPr>
        <p:txBody>
          <a:bodyPr>
            <a:normAutofit/>
          </a:bodyPr>
          <a:lstStyle/>
          <a:p>
            <a:r>
              <a:rPr lang="en-US" dirty="0"/>
              <a:t>Decisions Points Multibeam Sonar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0A28F7-FA37-A241-9064-10295A91C9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163" y="893763"/>
            <a:ext cx="12085638" cy="5964237"/>
          </a:xfrm>
        </p:spPr>
        <p:txBody>
          <a:bodyPr>
            <a:normAutofit/>
          </a:bodyPr>
          <a:lstStyle/>
          <a:p>
            <a:pPr marL="919163" lvl="0" indent="-74295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Upgrade the EM122 to an EM124 ice protected system paired with an EM712 </a:t>
            </a:r>
            <a:r>
              <a:rPr lang="en-US" dirty="0" smtClean="0"/>
              <a:t>system</a:t>
            </a:r>
            <a:endParaRPr lang="en-US" dirty="0"/>
          </a:p>
          <a:p>
            <a:pPr marL="1203325" lvl="2" indent="-742950">
              <a:buFont typeface="+mj-lt"/>
              <a:buAutoNum type="alphaLcPeriod"/>
            </a:pPr>
            <a:r>
              <a:rPr lang="en-US" sz="4400" dirty="0"/>
              <a:t>Upgrade to </a:t>
            </a:r>
            <a:r>
              <a:rPr lang="en-US" sz="4400" dirty="0" smtClean="0"/>
              <a:t>the EM124 </a:t>
            </a:r>
            <a:r>
              <a:rPr lang="en-US" sz="4400" dirty="0"/>
              <a:t>1 x 2 system </a:t>
            </a:r>
            <a:r>
              <a:rPr lang="en-US" sz="4400" dirty="0" smtClean="0"/>
              <a:t>during the </a:t>
            </a:r>
            <a:r>
              <a:rPr lang="en-US" sz="4400" dirty="0" smtClean="0"/>
              <a:t>2022 </a:t>
            </a:r>
            <a:r>
              <a:rPr lang="en-US" sz="4400" dirty="0" err="1" smtClean="0"/>
              <a:t>drydock</a:t>
            </a:r>
            <a:r>
              <a:rPr lang="en-US" sz="4400" dirty="0" smtClean="0"/>
              <a:t> availability</a:t>
            </a:r>
            <a:endParaRPr lang="en-US" sz="4400" dirty="0"/>
          </a:p>
          <a:p>
            <a:pPr marL="1203325" lvl="2" indent="-742950">
              <a:buFont typeface="+mj-lt"/>
              <a:buAutoNum type="alphaLcPeriod"/>
            </a:pPr>
            <a:r>
              <a:rPr lang="en-US" sz="4400" dirty="0"/>
              <a:t>Add </a:t>
            </a:r>
            <a:r>
              <a:rPr lang="en-US" sz="4400" dirty="0" smtClean="0"/>
              <a:t>an </a:t>
            </a:r>
            <a:r>
              <a:rPr lang="en-US" sz="4400" dirty="0"/>
              <a:t>EM712 2 x 2 degree </a:t>
            </a:r>
            <a:r>
              <a:rPr lang="en-US" sz="4400" dirty="0" smtClean="0"/>
              <a:t>system, with a retractable </a:t>
            </a:r>
            <a:r>
              <a:rPr lang="en-US" sz="4400" dirty="0"/>
              <a:t>hull </a:t>
            </a:r>
            <a:r>
              <a:rPr lang="en-US" sz="4400" dirty="0" smtClean="0"/>
              <a:t>unit, </a:t>
            </a:r>
            <a:r>
              <a:rPr lang="en-US" sz="4400" dirty="0"/>
              <a:t>in </a:t>
            </a:r>
            <a:r>
              <a:rPr lang="en-US" sz="4400" dirty="0" smtClean="0"/>
              <a:t>2025 </a:t>
            </a:r>
            <a:r>
              <a:rPr lang="en-US" sz="4400" dirty="0" err="1" smtClean="0"/>
              <a:t>drydock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10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7C4CD-4A34-1F4D-A1BD-8F6F2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763250" cy="854110"/>
          </a:xfrm>
        </p:spPr>
        <p:txBody>
          <a:bodyPr>
            <a:normAutofit/>
          </a:bodyPr>
          <a:lstStyle/>
          <a:p>
            <a:r>
              <a:rPr lang="en-US" dirty="0"/>
              <a:t>Decisions Points Multibeam Sonar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0A28F7-FA37-A241-9064-10295A91C9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93763"/>
            <a:ext cx="12192000" cy="5964237"/>
          </a:xfrm>
        </p:spPr>
        <p:txBody>
          <a:bodyPr>
            <a:normAutofit lnSpcReduction="10000"/>
          </a:bodyPr>
          <a:lstStyle/>
          <a:p>
            <a:pPr marL="919163" indent="-742950">
              <a:spcAft>
                <a:spcPts val="1000"/>
              </a:spcAft>
              <a:buFont typeface="+mj-lt"/>
              <a:buAutoNum type="arabicPeriod" startAt="2"/>
            </a:pPr>
            <a:r>
              <a:rPr lang="en-US" dirty="0"/>
              <a:t>Upgrade to an EM304 system paired with a EM2040 in 2025 </a:t>
            </a:r>
            <a:r>
              <a:rPr lang="en-US" dirty="0" smtClean="0"/>
              <a:t>–with </a:t>
            </a:r>
            <a:r>
              <a:rPr lang="en-US" dirty="0"/>
              <a:t>EM122 RX replacement as a bridge to ensure quality multibeam data until 2025</a:t>
            </a:r>
          </a:p>
          <a:p>
            <a:pPr marL="1203325" lvl="2" indent="-742950">
              <a:buFont typeface="+mj-lt"/>
              <a:buAutoNum type="alphaLcPeriod"/>
            </a:pPr>
            <a:r>
              <a:rPr lang="en-US" sz="4400" dirty="0"/>
              <a:t>Replace the </a:t>
            </a:r>
            <a:r>
              <a:rPr lang="en-US" sz="4400" dirty="0" smtClean="0"/>
              <a:t>existing, failing </a:t>
            </a:r>
            <a:r>
              <a:rPr lang="en-US" sz="4400" dirty="0"/>
              <a:t>EM122 </a:t>
            </a:r>
            <a:r>
              <a:rPr lang="en-US" sz="4400" dirty="0" smtClean="0"/>
              <a:t>RX array </a:t>
            </a:r>
            <a:r>
              <a:rPr lang="en-US" sz="4400" dirty="0"/>
              <a:t>in </a:t>
            </a:r>
            <a:r>
              <a:rPr lang="en-US" sz="4400" dirty="0" smtClean="0"/>
              <a:t>2022 </a:t>
            </a:r>
            <a:r>
              <a:rPr lang="en-US" sz="4400" dirty="0" err="1" smtClean="0"/>
              <a:t>drydock</a:t>
            </a:r>
            <a:endParaRPr lang="en-US" sz="4400" dirty="0"/>
          </a:p>
          <a:p>
            <a:pPr marL="1203325" lvl="2" indent="-742950">
              <a:buFont typeface="+mj-lt"/>
              <a:buAutoNum type="alphaLcPeriod"/>
            </a:pPr>
            <a:r>
              <a:rPr lang="en-US" sz="4400" dirty="0"/>
              <a:t>Add </a:t>
            </a:r>
            <a:r>
              <a:rPr lang="en-US" sz="4400" dirty="0" smtClean="0"/>
              <a:t>an </a:t>
            </a:r>
            <a:r>
              <a:rPr lang="en-US" sz="4400" dirty="0"/>
              <a:t>EM304 </a:t>
            </a:r>
            <a:r>
              <a:rPr lang="en-US" sz="4400" dirty="0"/>
              <a:t>0</a:t>
            </a:r>
            <a:r>
              <a:rPr lang="en-US" sz="4400" dirty="0" smtClean="0"/>
              <a:t>.5 </a:t>
            </a:r>
            <a:r>
              <a:rPr lang="en-US" sz="4400" dirty="0"/>
              <a:t>x 1 degree </a:t>
            </a:r>
            <a:r>
              <a:rPr lang="en-US" sz="4400" dirty="0" smtClean="0"/>
              <a:t>ice- </a:t>
            </a:r>
            <a:r>
              <a:rPr lang="en-US" sz="4400" dirty="0"/>
              <a:t>protected system in </a:t>
            </a:r>
            <a:r>
              <a:rPr lang="en-US" sz="4400" dirty="0" smtClean="0"/>
              <a:t>2025 </a:t>
            </a:r>
            <a:r>
              <a:rPr lang="en-US" sz="4400" dirty="0" err="1" smtClean="0"/>
              <a:t>drydock</a:t>
            </a:r>
            <a:endParaRPr lang="en-US" sz="4400" dirty="0"/>
          </a:p>
          <a:p>
            <a:pPr marL="1203325" lvl="2" indent="-742950">
              <a:buFont typeface="+mj-lt"/>
              <a:buAutoNum type="alphaLcPeriod"/>
            </a:pPr>
            <a:r>
              <a:rPr lang="en-US" sz="4400" dirty="0"/>
              <a:t>Add </a:t>
            </a:r>
            <a:r>
              <a:rPr lang="en-US" sz="4400" dirty="0" smtClean="0"/>
              <a:t>an </a:t>
            </a:r>
            <a:r>
              <a:rPr lang="en-US" sz="4400" dirty="0"/>
              <a:t>EM2040 </a:t>
            </a:r>
            <a:r>
              <a:rPr lang="en-US" sz="4400" dirty="0" smtClean="0"/>
              <a:t>0.5 </a:t>
            </a:r>
            <a:r>
              <a:rPr lang="en-US" sz="4400" dirty="0"/>
              <a:t>x </a:t>
            </a:r>
            <a:r>
              <a:rPr lang="en-US" sz="4400" dirty="0" smtClean="0"/>
              <a:t>0.25 </a:t>
            </a:r>
            <a:r>
              <a:rPr lang="en-US" sz="4400" dirty="0"/>
              <a:t>degree system (retractable hull unit) </a:t>
            </a:r>
            <a:r>
              <a:rPr lang="en-US" sz="4400" dirty="0" smtClean="0"/>
              <a:t>in 2025 </a:t>
            </a:r>
            <a:r>
              <a:rPr lang="en-US" sz="4400" dirty="0" err="1" smtClean="0"/>
              <a:t>drydock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7C4CD-4A34-1F4D-A1BD-8F6F2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87125" cy="854110"/>
          </a:xfrm>
        </p:spPr>
        <p:txBody>
          <a:bodyPr>
            <a:normAutofit/>
          </a:bodyPr>
          <a:lstStyle/>
          <a:p>
            <a:r>
              <a:rPr lang="en-US" dirty="0"/>
              <a:t>Fisheries Sonar: EK80 18kHz and 38kHz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0A28F7-FA37-A241-9064-10295A91C9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93762"/>
            <a:ext cx="12192000" cy="5964237"/>
          </a:xfrm>
        </p:spPr>
        <p:txBody>
          <a:bodyPr/>
          <a:lstStyle/>
          <a:p>
            <a:pPr marL="176213"/>
            <a:r>
              <a:rPr lang="en-US" dirty="0">
                <a:solidFill>
                  <a:srgbClr val="C00000"/>
                </a:solidFill>
              </a:rPr>
              <a:t>AICC </a:t>
            </a:r>
            <a:r>
              <a:rPr lang="en-US" dirty="0" smtClean="0">
                <a:solidFill>
                  <a:srgbClr val="C00000"/>
                </a:solidFill>
              </a:rPr>
              <a:t>recommendation: </a:t>
            </a:r>
            <a:r>
              <a:rPr lang="en-US" dirty="0">
                <a:solidFill>
                  <a:srgbClr val="C00000"/>
                </a:solidFill>
              </a:rPr>
              <a:t>add EK80 fisheries </a:t>
            </a:r>
            <a:r>
              <a:rPr lang="en-US" dirty="0" smtClean="0">
                <a:solidFill>
                  <a:srgbClr val="C00000"/>
                </a:solidFill>
              </a:rPr>
              <a:t>sonar</a:t>
            </a:r>
            <a:endParaRPr lang="en-US" dirty="0">
              <a:solidFill>
                <a:srgbClr val="C00000"/>
              </a:solidFill>
            </a:endParaRP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/>
              <a:t>18kHz and 38kHz </a:t>
            </a:r>
            <a:r>
              <a:rPr lang="en-US" dirty="0" smtClean="0"/>
              <a:t>transducers can </a:t>
            </a:r>
            <a:r>
              <a:rPr lang="en-US" dirty="0"/>
              <a:t>be installed in existing wells behind ice </a:t>
            </a:r>
            <a:r>
              <a:rPr lang="en-US" dirty="0" smtClean="0"/>
              <a:t>windows</a:t>
            </a:r>
            <a:endParaRPr lang="en-US" dirty="0"/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/>
              <a:t>Requires the removal of </a:t>
            </a:r>
            <a:r>
              <a:rPr lang="en-US" dirty="0" smtClean="0"/>
              <a:t>acoustic </a:t>
            </a:r>
            <a:r>
              <a:rPr lang="en-US" dirty="0"/>
              <a:t>release system and reference hydrophone</a:t>
            </a:r>
          </a:p>
          <a:p>
            <a:pPr marL="747713" indent="-571500">
              <a:buFont typeface="Arial" panose="020B0604020202020204" pitchFamily="34" charset="0"/>
              <a:buChar char="•"/>
            </a:pPr>
            <a:r>
              <a:rPr lang="en-US" dirty="0" smtClean="0"/>
              <a:t>NB! EK80 requires </a:t>
            </a:r>
            <a:r>
              <a:rPr lang="en-US" dirty="0"/>
              <a:t>target strength </a:t>
            </a:r>
            <a:r>
              <a:rPr lang="en-US" dirty="0" smtClean="0"/>
              <a:t>calibration at least annually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5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1B199E-E038-2E40-8EA0-D096BB7C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Sub-Bottom Profiler: SBP29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D8F1C1-0715-7147-B122-85F794C28F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000125"/>
            <a:ext cx="12192000" cy="5657850"/>
          </a:xfrm>
        </p:spPr>
        <p:txBody>
          <a:bodyPr>
            <a:normAutofit lnSpcReduction="10000"/>
          </a:bodyPr>
          <a:lstStyle/>
          <a:p>
            <a:pPr marL="176213"/>
            <a:r>
              <a:rPr lang="en-US" dirty="0" smtClean="0">
                <a:solidFill>
                  <a:srgbClr val="C00000"/>
                </a:solidFill>
              </a:rPr>
              <a:t>STARC recommendation</a:t>
            </a:r>
          </a:p>
          <a:p>
            <a:pPr marL="919163" indent="-742950">
              <a:buFont typeface="Arial" panose="020B0604020202020204" pitchFamily="34" charset="0"/>
              <a:buChar char="•"/>
            </a:pPr>
            <a:r>
              <a:rPr lang="en-US" dirty="0" smtClean="0"/>
              <a:t>Remove obsolescent Knudsen </a:t>
            </a:r>
            <a:r>
              <a:rPr lang="en-US" dirty="0"/>
              <a:t>3260 Chirp 4kHz </a:t>
            </a:r>
            <a:r>
              <a:rPr lang="en-US" dirty="0" smtClean="0"/>
              <a:t>sub-bottom profiling system</a:t>
            </a:r>
          </a:p>
          <a:p>
            <a:pPr marL="919163" indent="-742950">
              <a:buFont typeface="Arial" panose="020B0604020202020204" pitchFamily="34" charset="0"/>
              <a:buChar char="•"/>
            </a:pPr>
            <a:r>
              <a:rPr lang="en-US" dirty="0" smtClean="0"/>
              <a:t>Replace with Kongsberg SBP29 </a:t>
            </a:r>
            <a:endParaRPr lang="en-US" dirty="0"/>
          </a:p>
          <a:p>
            <a:pPr marL="919163" indent="-742950">
              <a:buFont typeface="Arial" panose="020B0604020202020204" pitchFamily="34" charset="0"/>
              <a:buChar char="•"/>
            </a:pPr>
            <a:r>
              <a:rPr lang="en-US" dirty="0" smtClean="0"/>
              <a:t>Narrow-beam </a:t>
            </a:r>
            <a:r>
              <a:rPr lang="en-US" dirty="0"/>
              <a:t>sub-bottom profiler system with roll and pitch </a:t>
            </a:r>
            <a:r>
              <a:rPr lang="en-US" dirty="0" smtClean="0"/>
              <a:t>stabilization</a:t>
            </a:r>
          </a:p>
          <a:p>
            <a:pPr marL="919163" indent="-742950">
              <a:buFont typeface="Arial" panose="020B0604020202020204" pitchFamily="34" charset="0"/>
              <a:buChar char="•"/>
            </a:pPr>
            <a:r>
              <a:rPr lang="en-US" dirty="0"/>
              <a:t>System consists of a transmitter array that is paired with the receive array of a EM124 or </a:t>
            </a:r>
            <a:r>
              <a:rPr lang="en-US" dirty="0" smtClean="0"/>
              <a:t>EM304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4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1B199E-E038-2E40-8EA0-D096BB7C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Sub-Bottom Profiler: SBP29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54110"/>
            <a:ext cx="12192000" cy="6003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000999" y="6442502"/>
            <a:ext cx="404812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ea typeface="Times New Roman" panose="02020603050405020304" pitchFamily="18" charset="0"/>
              </a:rPr>
              <a:t>Data from R. </a:t>
            </a:r>
            <a:r>
              <a:rPr lang="en-US" sz="1200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Larter</a:t>
            </a:r>
            <a:r>
              <a:rPr lang="en-US" sz="1200" i="1" dirty="0">
                <a:solidFill>
                  <a:srgbClr val="002060"/>
                </a:solidFill>
                <a:ea typeface="Times New Roman" panose="02020603050405020304" pitchFamily="18" charset="0"/>
              </a:rPr>
              <a:t>, British Antarctic Survey vessel RRS Darwin</a:t>
            </a:r>
            <a:endParaRPr lang="en-US" sz="1200" i="1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" y="4191000"/>
            <a:ext cx="3164920" cy="25285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2759443"/>
      </p:ext>
    </p:extLst>
  </p:cSld>
  <p:clrMapOvr>
    <a:masterClrMapping/>
  </p:clrMapOvr>
</p:sld>
</file>

<file path=ppt/theme/theme1.xml><?xml version="1.0" encoding="utf-8"?>
<a:theme xmlns:a="http://schemas.openxmlformats.org/drawingml/2006/main" name="SOMT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692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SOMTS Theme</vt:lpstr>
      <vt:lpstr>Multibeam and Sonar System Update</vt:lpstr>
      <vt:lpstr>What kind of multibeam?</vt:lpstr>
      <vt:lpstr>High Resolution Multibeam Option 1</vt:lpstr>
      <vt:lpstr>High Resolution Multibeam Option 2</vt:lpstr>
      <vt:lpstr>Decisions Points Multibeam Sonar</vt:lpstr>
      <vt:lpstr>Decisions Points Multibeam Sonar</vt:lpstr>
      <vt:lpstr>Fisheries Sonar: EK80 18kHz and 38kHz</vt:lpstr>
      <vt:lpstr>Sub-Bottom Profiler: SBP29</vt:lpstr>
      <vt:lpstr>Sub-Bottom Profiler: SBP29</vt:lpstr>
      <vt:lpstr>ADCP Refurbishment</vt:lpstr>
      <vt:lpstr>Reference Hydrophone Replacement</vt:lpstr>
      <vt:lpstr>Acoustic Release Modem: UTS-9400</vt:lpstr>
      <vt:lpstr>Modification Sequence for Other Sonars</vt:lpstr>
      <vt:lpstr>Modification Sequence for Other Sonars</vt:lpstr>
      <vt:lpstr>Modification Sequence for Other Sonars</vt:lpstr>
      <vt:lpstr>Multibeam and Sonar System Update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Mendenhall, Brendon</dc:creator>
  <cp:lastModifiedBy>Bruce Appelgate</cp:lastModifiedBy>
  <cp:revision>30</cp:revision>
  <dcterms:created xsi:type="dcterms:W3CDTF">2021-02-01T18:41:30Z</dcterms:created>
  <dcterms:modified xsi:type="dcterms:W3CDTF">2021-02-04T03:09:08Z</dcterms:modified>
</cp:coreProperties>
</file>