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8"/>
  </p:notesMasterIdLst>
  <p:sldIdLst>
    <p:sldId id="256" r:id="rId3"/>
    <p:sldId id="265" r:id="rId4"/>
    <p:sldId id="260" r:id="rId5"/>
    <p:sldId id="257" r:id="rId6"/>
    <p:sldId id="258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7"/>
    <p:restoredTop sz="94727"/>
  </p:normalViewPr>
  <p:slideViewPr>
    <p:cSldViewPr snapToGrid="0">
      <p:cViewPr varScale="1">
        <p:scale>
          <a:sx n="149" d="100"/>
          <a:sy n="149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/Volumes/GoogleDrive/Shared%20drives/UNOLS%20Office%20Team%20Drive/Fleet%20Utilization/Days%20and%20Rates/FleetDays_asof071619apd_NEW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/Volumes/GoogleDrive/Shared%20drives/UNOLS%20Office%20Team%20Drive/Fleet%20Utilization/Days%20and%20Rates/FleetDays_asof071619apd_NEW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564417177914"/>
          <c:y val="0.0208933160753263"/>
          <c:w val="0.783742331288344"/>
          <c:h val="0.67645966597770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Totals!$H$27</c:f>
              <c:strCache>
                <c:ptCount val="1"/>
                <c:pt idx="0">
                  <c:v>Days Requested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Totals!$I$26:$S$26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 LOI</c:v>
                </c:pt>
              </c:strCache>
            </c:strRef>
          </c:cat>
          <c:val>
            <c:numRef>
              <c:f>Totals!$I$27:$S$27</c:f>
              <c:numCache>
                <c:formatCode>General</c:formatCode>
                <c:ptCount val="11"/>
                <c:pt idx="0">
                  <c:v>7147.0</c:v>
                </c:pt>
                <c:pt idx="1">
                  <c:v>7031.0</c:v>
                </c:pt>
                <c:pt idx="2">
                  <c:v>7056.0</c:v>
                </c:pt>
                <c:pt idx="3">
                  <c:v>6942.0</c:v>
                </c:pt>
                <c:pt idx="4">
                  <c:v>7648.0</c:v>
                </c:pt>
                <c:pt idx="5">
                  <c:v>7210.0</c:v>
                </c:pt>
                <c:pt idx="6">
                  <c:v>6877.0</c:v>
                </c:pt>
                <c:pt idx="7">
                  <c:v>6543.0</c:v>
                </c:pt>
                <c:pt idx="8">
                  <c:v>6482.0</c:v>
                </c:pt>
                <c:pt idx="9">
                  <c:v>6050.0</c:v>
                </c:pt>
                <c:pt idx="10">
                  <c:v>4527.0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E0-A54B-864E-10D031C7E5D3}"/>
            </c:ext>
          </c:extLst>
        </c:ser>
        <c:ser>
          <c:idx val="0"/>
          <c:order val="1"/>
          <c:tx>
            <c:strRef>
              <c:f>Totals!$H$28</c:f>
              <c:strCache>
                <c:ptCount val="1"/>
                <c:pt idx="0">
                  <c:v>Ship Days Funded</c:v>
                </c:pt>
              </c:strCache>
            </c:strRef>
          </c:tx>
          <c:spPr>
            <a:solidFill>
              <a:schemeClr val="accent6"/>
            </a:solidFill>
            <a:ln w="12700" cmpd="sng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Totals!$I$26:$S$26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 LOI</c:v>
                </c:pt>
              </c:strCache>
            </c:strRef>
          </c:cat>
          <c:val>
            <c:numRef>
              <c:f>Totals!$I$28:$S$28</c:f>
              <c:numCache>
                <c:formatCode>#,##0</c:formatCode>
                <c:ptCount val="11"/>
                <c:pt idx="0">
                  <c:v>4011.0</c:v>
                </c:pt>
                <c:pt idx="1">
                  <c:v>3801.0</c:v>
                </c:pt>
                <c:pt idx="2">
                  <c:v>3397.0</c:v>
                </c:pt>
                <c:pt idx="3">
                  <c:v>3462.0</c:v>
                </c:pt>
                <c:pt idx="4">
                  <c:v>3284.0</c:v>
                </c:pt>
                <c:pt idx="5">
                  <c:v>2980.0</c:v>
                </c:pt>
                <c:pt idx="6">
                  <c:v>2838.0</c:v>
                </c:pt>
                <c:pt idx="7">
                  <c:v>3106.0</c:v>
                </c:pt>
                <c:pt idx="8">
                  <c:v>3201.0</c:v>
                </c:pt>
                <c:pt idx="9">
                  <c:v>3309.0</c:v>
                </c:pt>
                <c:pt idx="10" formatCode="General">
                  <c:v>2486.0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0E0-A54B-864E-10D031C7E5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0896488"/>
        <c:axId val="2140148136"/>
      </c:barChart>
      <c:lineChart>
        <c:grouping val="standard"/>
        <c:varyColors val="0"/>
        <c:ser>
          <c:idx val="2"/>
          <c:order val="2"/>
          <c:tx>
            <c:strRef>
              <c:f>Totals!$H$29</c:f>
              <c:strCache>
                <c:ptCount val="1"/>
                <c:pt idx="0">
                  <c:v># of Requests</c:v>
                </c:pt>
              </c:strCache>
            </c:strRef>
          </c:tx>
          <c:spPr>
            <a:ln w="38100">
              <a:solidFill>
                <a:srgbClr val="0000FF"/>
              </a:solidFill>
            </a:ln>
          </c:spPr>
          <c:marker>
            <c:symbol val="none"/>
          </c:marker>
          <c:cat>
            <c:strRef>
              <c:f>Totals!$I$26:$S$26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 LOI</c:v>
                </c:pt>
              </c:strCache>
            </c:strRef>
          </c:cat>
          <c:val>
            <c:numRef>
              <c:f>Totals!$I$29:$S$29</c:f>
              <c:numCache>
                <c:formatCode>General</c:formatCode>
                <c:ptCount val="11"/>
                <c:pt idx="0">
                  <c:v>612.0</c:v>
                </c:pt>
                <c:pt idx="1">
                  <c:v>622.0</c:v>
                </c:pt>
                <c:pt idx="2">
                  <c:v>568.0</c:v>
                </c:pt>
                <c:pt idx="3">
                  <c:v>581.0</c:v>
                </c:pt>
                <c:pt idx="4">
                  <c:v>646.0</c:v>
                </c:pt>
                <c:pt idx="5">
                  <c:v>633.0</c:v>
                </c:pt>
                <c:pt idx="6">
                  <c:v>583.0</c:v>
                </c:pt>
                <c:pt idx="7">
                  <c:v>585.0</c:v>
                </c:pt>
                <c:pt idx="8">
                  <c:v>524.0</c:v>
                </c:pt>
                <c:pt idx="9">
                  <c:v>503.0</c:v>
                </c:pt>
                <c:pt idx="10">
                  <c:v>364.0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0E0-A54B-864E-10D031C7E5D3}"/>
            </c:ext>
          </c:extLst>
        </c:ser>
        <c:ser>
          <c:idx val="3"/>
          <c:order val="3"/>
          <c:tx>
            <c:strRef>
              <c:f>Totals!$H$30</c:f>
              <c:strCache>
                <c:ptCount val="1"/>
                <c:pt idx="0">
                  <c:v># of Ships in Service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Totals!$I$26:$S$26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 LOI</c:v>
                </c:pt>
              </c:strCache>
            </c:strRef>
          </c:cat>
          <c:val>
            <c:numRef>
              <c:f>Totals!$I$30:$S$30</c:f>
              <c:numCache>
                <c:formatCode>General</c:formatCode>
                <c:ptCount val="11"/>
                <c:pt idx="0">
                  <c:v>21.0</c:v>
                </c:pt>
                <c:pt idx="1">
                  <c:v>21.0</c:v>
                </c:pt>
                <c:pt idx="2">
                  <c:v>20.0</c:v>
                </c:pt>
                <c:pt idx="3">
                  <c:v>20.0</c:v>
                </c:pt>
                <c:pt idx="4">
                  <c:v>20.0</c:v>
                </c:pt>
                <c:pt idx="5">
                  <c:v>17.0</c:v>
                </c:pt>
                <c:pt idx="6">
                  <c:v>18.0</c:v>
                </c:pt>
                <c:pt idx="7">
                  <c:v>18.0</c:v>
                </c:pt>
                <c:pt idx="8">
                  <c:v>18.0</c:v>
                </c:pt>
                <c:pt idx="9">
                  <c:v>18.0</c:v>
                </c:pt>
                <c:pt idx="10">
                  <c:v>18.0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0E0-A54B-864E-10D031C7E5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0713576"/>
        <c:axId val="-2065474696"/>
      </c:lineChart>
      <c:catAx>
        <c:axId val="214089648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4014813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40148136"/>
        <c:scaling>
          <c:orientation val="minMax"/>
          <c:max val="8000.0"/>
          <c:min val="0.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Science Days Requested and Ship Days Funded</a:t>
                </a:r>
              </a:p>
            </c:rich>
          </c:tx>
          <c:layout>
            <c:manualLayout>
              <c:xMode val="edge"/>
              <c:yMode val="edge"/>
              <c:x val="0.0370280742777339"/>
              <c:y val="0.035656246685079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40896488"/>
        <c:crosses val="autoZero"/>
        <c:crossBetween val="between"/>
      </c:valAx>
      <c:catAx>
        <c:axId val="2140713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065474696"/>
        <c:crosses val="autoZero"/>
        <c:auto val="0"/>
        <c:lblAlgn val="ctr"/>
        <c:lblOffset val="100"/>
        <c:noMultiLvlLbl val="0"/>
      </c:catAx>
      <c:valAx>
        <c:axId val="-2065474696"/>
        <c:scaling>
          <c:orientation val="minMax"/>
          <c:max val="655.0"/>
          <c:min val="0.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</a:t>
                </a:r>
                <a:r>
                  <a:rPr lang="en-US">
                    <a:solidFill>
                      <a:srgbClr val="0000FF"/>
                    </a:solidFill>
                  </a:rPr>
                  <a:t>Requests</a:t>
                </a:r>
                <a:r>
                  <a:rPr lang="en-US"/>
                  <a:t> and</a:t>
                </a:r>
                <a:r>
                  <a:rPr lang="en-US" baseline="0"/>
                  <a:t> </a:t>
                </a:r>
                <a:r>
                  <a:rPr lang="en-US" baseline="0">
                    <a:solidFill>
                      <a:srgbClr val="FF0000"/>
                    </a:solidFill>
                  </a:rPr>
                  <a:t>Ships</a:t>
                </a:r>
                <a:endParaRPr lang="en-US">
                  <a:solidFill>
                    <a:srgbClr val="FF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58543482064742"/>
              <c:y val="0.21599897295446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40713576"/>
        <c:crosses val="max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UNOLS Fleet Utilization (2010 - 2020)</a:t>
            </a:r>
          </a:p>
        </c:rich>
      </c:tx>
      <c:layout>
        <c:manualLayout>
          <c:xMode val="edge"/>
          <c:yMode val="edge"/>
          <c:x val="0.234583689538808"/>
          <c:y val="0.040908540278619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84037232845894"/>
          <c:y val="0.123910699973692"/>
          <c:w val="0.800404432779236"/>
          <c:h val="0.663660302266138"/>
        </c:manualLayout>
      </c:layout>
      <c:lineChart>
        <c:grouping val="standard"/>
        <c:varyColors val="0"/>
        <c:ser>
          <c:idx val="0"/>
          <c:order val="0"/>
          <c:tx>
            <c:strRef>
              <c:f>Util_Trend!$B$25</c:f>
              <c:strCache>
                <c:ptCount val="1"/>
                <c:pt idx="0">
                  <c:v>NSF</c:v>
                </c:pt>
              </c:strCache>
            </c:strRef>
          </c:tx>
          <c:spPr>
            <a:ln w="38100">
              <a:solidFill>
                <a:srgbClr val="000090"/>
              </a:solidFill>
              <a:prstDash val="solid"/>
            </a:ln>
          </c:spPr>
          <c:marker>
            <c:symbol val="none"/>
          </c:marker>
          <c:dLbls>
            <c:dLbl>
              <c:idx val="9"/>
              <c:layout>
                <c:manualLayout>
                  <c:x val="-0.00366238280160484"/>
                  <c:y val="-0.0173444455806661"/>
                </c:manualLayout>
              </c:layout>
              <c:tx>
                <c:rich>
                  <a:bodyPr/>
                  <a:lstStyle/>
                  <a:p>
                    <a:pPr>
                      <a:defRPr sz="1050" b="1"/>
                    </a:pPr>
                    <a:r>
                      <a:rPr lang="en-US" sz="1050" b="0"/>
                      <a:t>1995</a:t>
                    </a:r>
                  </a:p>
                </c:rich>
              </c:tx>
              <c:spPr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5865176253513268E-2"/>
                      <c:h val="2.7835566008794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5BD-6540-AEE9-74B13E986A1C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Util_Trend!$A$26:$A$36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 EST</c:v>
                </c:pt>
                <c:pt idx="10">
                  <c:v>2020 LOI</c:v>
                </c:pt>
              </c:strCache>
            </c:strRef>
          </c:cat>
          <c:val>
            <c:numRef>
              <c:f>Util_Trend!$B$26:$B$36</c:f>
              <c:numCache>
                <c:formatCode>#,##0</c:formatCode>
                <c:ptCount val="11"/>
                <c:pt idx="0">
                  <c:v>2534.0</c:v>
                </c:pt>
                <c:pt idx="1">
                  <c:v>2282.0</c:v>
                </c:pt>
                <c:pt idx="2">
                  <c:v>2164.0</c:v>
                </c:pt>
                <c:pt idx="3">
                  <c:v>2043.0</c:v>
                </c:pt>
                <c:pt idx="4">
                  <c:v>1977.0</c:v>
                </c:pt>
                <c:pt idx="5">
                  <c:v>1477.0</c:v>
                </c:pt>
                <c:pt idx="6">
                  <c:v>1465.0</c:v>
                </c:pt>
                <c:pt idx="7">
                  <c:v>1578.0</c:v>
                </c:pt>
                <c:pt idx="8">
                  <c:v>1968.0</c:v>
                </c:pt>
                <c:pt idx="9" formatCode="0">
                  <c:v>1995.0</c:v>
                </c:pt>
                <c:pt idx="10">
                  <c:v>1537.2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5BD-6540-AEE9-74B13E986A1C}"/>
            </c:ext>
          </c:extLst>
        </c:ser>
        <c:ser>
          <c:idx val="1"/>
          <c:order val="1"/>
          <c:tx>
            <c:strRef>
              <c:f>Util_Trend!$C$25</c:f>
              <c:strCache>
                <c:ptCount val="1"/>
                <c:pt idx="0">
                  <c:v>Navy</c:v>
                </c:pt>
              </c:strCache>
            </c:strRef>
          </c:tx>
          <c:spPr>
            <a:ln w="38100">
              <a:solidFill>
                <a:srgbClr val="993300"/>
              </a:solidFill>
              <a:prstDash val="solid"/>
            </a:ln>
          </c:spPr>
          <c:marker>
            <c:symbol val="none"/>
          </c:marker>
          <c:dLbls>
            <c:dLbl>
              <c:idx val="9"/>
              <c:layout>
                <c:manualLayout>
                  <c:x val="-0.00303143773694944"/>
                  <c:y val="-0.0108934177345479"/>
                </c:manualLayout>
              </c:layout>
              <c:tx>
                <c:rich>
                  <a:bodyPr/>
                  <a:lstStyle/>
                  <a:p>
                    <a:pPr>
                      <a:defRPr sz="1050" b="1"/>
                    </a:pPr>
                    <a:r>
                      <a:rPr lang="en-US" sz="1050" b="0"/>
                      <a:t>457</a:t>
                    </a:r>
                  </a:p>
                </c:rich>
              </c:tx>
              <c:spPr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5BD-6540-AEE9-74B13E986A1C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Util_Trend!$A$26:$A$36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 EST</c:v>
                </c:pt>
                <c:pt idx="10">
                  <c:v>2020 LOI</c:v>
                </c:pt>
              </c:strCache>
            </c:strRef>
          </c:cat>
          <c:val>
            <c:numRef>
              <c:f>Util_Trend!$C$26:$C$36</c:f>
              <c:numCache>
                <c:formatCode>#,##0</c:formatCode>
                <c:ptCount val="11"/>
                <c:pt idx="0">
                  <c:v>487.0</c:v>
                </c:pt>
                <c:pt idx="1">
                  <c:v>491.0</c:v>
                </c:pt>
                <c:pt idx="2">
                  <c:v>376.0</c:v>
                </c:pt>
                <c:pt idx="3">
                  <c:v>594.0</c:v>
                </c:pt>
                <c:pt idx="4">
                  <c:v>370.0</c:v>
                </c:pt>
                <c:pt idx="5">
                  <c:v>506.0</c:v>
                </c:pt>
                <c:pt idx="6">
                  <c:v>534.0</c:v>
                </c:pt>
                <c:pt idx="7">
                  <c:v>643.0</c:v>
                </c:pt>
                <c:pt idx="8">
                  <c:v>422.0</c:v>
                </c:pt>
                <c:pt idx="9" formatCode="0">
                  <c:v>457.0</c:v>
                </c:pt>
                <c:pt idx="10">
                  <c:v>245.9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5BD-6540-AEE9-74B13E986A1C}"/>
            </c:ext>
          </c:extLst>
        </c:ser>
        <c:ser>
          <c:idx val="2"/>
          <c:order val="2"/>
          <c:tx>
            <c:strRef>
              <c:f>Util_Trend!$D$25</c:f>
              <c:strCache>
                <c:ptCount val="1"/>
                <c:pt idx="0">
                  <c:v>NOAA</c:v>
                </c:pt>
              </c:strCache>
            </c:strRef>
          </c:tx>
          <c:spPr>
            <a:ln w="38100">
              <a:solidFill>
                <a:srgbClr val="339966"/>
              </a:solidFill>
              <a:prstDash val="solid"/>
            </a:ln>
          </c:spPr>
          <c:marker>
            <c:symbol val="none"/>
          </c:marker>
          <c:dLbls>
            <c:dLbl>
              <c:idx val="9"/>
              <c:layout>
                <c:manualLayout>
                  <c:x val="-0.0164172155592268"/>
                  <c:y val="0.0307783345263659"/>
                </c:manualLayout>
              </c:layout>
              <c:tx>
                <c:rich>
                  <a:bodyPr/>
                  <a:lstStyle/>
                  <a:p>
                    <a:pPr>
                      <a:defRPr sz="1050" b="1"/>
                    </a:pPr>
                    <a:r>
                      <a:rPr lang="en-US" sz="1050" b="0"/>
                      <a:t>219</a:t>
                    </a:r>
                  </a:p>
                </c:rich>
              </c:tx>
              <c:spPr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BD-6540-AEE9-74B13E986A1C}"/>
                </c:ext>
              </c:extLst>
            </c:dLbl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Util_Trend!$A$26:$A$36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 EST</c:v>
                </c:pt>
                <c:pt idx="10">
                  <c:v>2020 LOI</c:v>
                </c:pt>
              </c:strCache>
            </c:strRef>
          </c:cat>
          <c:val>
            <c:numRef>
              <c:f>Util_Trend!$D$26:$D$36</c:f>
              <c:numCache>
                <c:formatCode>#,##0</c:formatCode>
                <c:ptCount val="11"/>
                <c:pt idx="0">
                  <c:v>518.0</c:v>
                </c:pt>
                <c:pt idx="1">
                  <c:v>498.0</c:v>
                </c:pt>
                <c:pt idx="2">
                  <c:v>337.0</c:v>
                </c:pt>
                <c:pt idx="3">
                  <c:v>227.0</c:v>
                </c:pt>
                <c:pt idx="4">
                  <c:v>343.0</c:v>
                </c:pt>
                <c:pt idx="5">
                  <c:v>423.0</c:v>
                </c:pt>
                <c:pt idx="6">
                  <c:v>284.0</c:v>
                </c:pt>
                <c:pt idx="7">
                  <c:v>276.0</c:v>
                </c:pt>
                <c:pt idx="8">
                  <c:v>232.0</c:v>
                </c:pt>
                <c:pt idx="9">
                  <c:v>219.0</c:v>
                </c:pt>
                <c:pt idx="10">
                  <c:v>91.7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05BD-6540-AEE9-74B13E986A1C}"/>
            </c:ext>
          </c:extLst>
        </c:ser>
        <c:ser>
          <c:idx val="3"/>
          <c:order val="3"/>
          <c:tx>
            <c:strRef>
              <c:f>Util_Trend!$E$25</c:f>
              <c:strCache>
                <c:ptCount val="1"/>
                <c:pt idx="0">
                  <c:v>Other Total</c:v>
                </c:pt>
              </c:strCache>
            </c:strRef>
          </c:tx>
          <c:spPr>
            <a:ln w="38100">
              <a:solidFill>
                <a:srgbClr val="FF6600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267350247885681"/>
                  <c:y val="-0.05664488017429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BD-6540-AEE9-74B13E986A1C}"/>
                </c:ext>
              </c:extLst>
            </c:dLbl>
            <c:dLbl>
              <c:idx val="2"/>
              <c:layout>
                <c:manualLayout>
                  <c:x val="-0.0282165062700496"/>
                  <c:y val="-0.063180827886710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BD-6540-AEE9-74B13E986A1C}"/>
                </c:ext>
              </c:extLst>
            </c:dLbl>
            <c:dLbl>
              <c:idx val="3"/>
              <c:layout>
                <c:manualLayout>
                  <c:x val="-0.0267350247885681"/>
                  <c:y val="-0.058823529411764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5BD-6540-AEE9-74B13E986A1C}"/>
                </c:ext>
              </c:extLst>
            </c:dLbl>
            <c:dLbl>
              <c:idx val="5"/>
              <c:layout>
                <c:manualLayout>
                  <c:x val="-0.0267350247885681"/>
                  <c:y val="-0.054466230936819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5BD-6540-AEE9-74B13E986A1C}"/>
                </c:ext>
              </c:extLst>
            </c:dLbl>
            <c:dLbl>
              <c:idx val="7"/>
              <c:layout>
                <c:manualLayout>
                  <c:x val="-0.0274074074074074"/>
                  <c:y val="-0.052287581699346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5BD-6540-AEE9-74B13E986A1C}"/>
                </c:ext>
              </c:extLst>
            </c:dLbl>
            <c:dLbl>
              <c:idx val="8"/>
              <c:layout>
                <c:manualLayout>
                  <c:x val="-0.0311794692330125"/>
                  <c:y val="-0.054466230936819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5BD-6540-AEE9-74B13E986A1C}"/>
                </c:ext>
              </c:extLst>
            </c:dLbl>
            <c:dLbl>
              <c:idx val="9"/>
              <c:layout>
                <c:manualLayout>
                  <c:x val="-0.00518576844561107"/>
                  <c:y val="-0.0217866639219117"/>
                </c:manualLayout>
              </c:layout>
              <c:tx>
                <c:rich>
                  <a:bodyPr/>
                  <a:lstStyle/>
                  <a:p>
                    <a:pPr>
                      <a:defRPr sz="1050" b="1"/>
                    </a:pPr>
                    <a:r>
                      <a:rPr lang="en-US" sz="1050" b="0"/>
                      <a:t>638</a:t>
                    </a:r>
                  </a:p>
                </c:rich>
              </c:tx>
              <c:spPr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5BD-6540-AEE9-74B13E986A1C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Util_Trend!$A$26:$A$36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 EST</c:v>
                </c:pt>
                <c:pt idx="10">
                  <c:v>2020 LOI</c:v>
                </c:pt>
              </c:strCache>
            </c:strRef>
          </c:cat>
          <c:val>
            <c:numRef>
              <c:f>Util_Trend!$E$26:$E$36</c:f>
              <c:numCache>
                <c:formatCode>#,##0</c:formatCode>
                <c:ptCount val="11"/>
                <c:pt idx="0">
                  <c:v>472.0</c:v>
                </c:pt>
                <c:pt idx="1">
                  <c:v>530.0</c:v>
                </c:pt>
                <c:pt idx="2">
                  <c:v>520.0</c:v>
                </c:pt>
                <c:pt idx="3">
                  <c:v>598.0</c:v>
                </c:pt>
                <c:pt idx="4">
                  <c:v>594.0</c:v>
                </c:pt>
                <c:pt idx="5">
                  <c:v>574.0</c:v>
                </c:pt>
                <c:pt idx="6">
                  <c:v>555.0</c:v>
                </c:pt>
                <c:pt idx="7">
                  <c:v>609.0</c:v>
                </c:pt>
                <c:pt idx="8">
                  <c:v>579.0</c:v>
                </c:pt>
                <c:pt idx="9">
                  <c:v>638.0</c:v>
                </c:pt>
                <c:pt idx="10">
                  <c:v>414.9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05BD-6540-AEE9-74B13E986A1C}"/>
            </c:ext>
          </c:extLst>
        </c:ser>
        <c:ser>
          <c:idx val="4"/>
          <c:order val="4"/>
          <c:tx>
            <c:strRef>
              <c:f>Util_Trend!$F$25</c:f>
              <c:strCache>
                <c:ptCount val="1"/>
                <c:pt idx="0">
                  <c:v>Total</c:v>
                </c:pt>
              </c:strCache>
            </c:strRef>
          </c:tx>
          <c:spPr>
            <a:ln w="38100">
              <a:solidFill>
                <a:srgbClr val="DD0806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DD0806"/>
              </a:solidFill>
              <a:ln>
                <a:solidFill>
                  <a:srgbClr val="DD0806"/>
                </a:solidFill>
                <a:prstDash val="solid"/>
              </a:ln>
            </c:spPr>
          </c:marker>
          <c:dLbls>
            <c:dLbl>
              <c:idx val="9"/>
              <c:layout>
                <c:manualLayout>
                  <c:x val="-0.00315718868474774"/>
                  <c:y val="-0.00435729847494553"/>
                </c:manualLayout>
              </c:layout>
              <c:tx>
                <c:rich>
                  <a:bodyPr/>
                  <a:lstStyle/>
                  <a:p>
                    <a:pPr>
                      <a:defRPr sz="1050" b="1"/>
                    </a:pPr>
                    <a:r>
                      <a:rPr lang="en-US" sz="1050" b="0"/>
                      <a:t>3309</a:t>
                    </a:r>
                  </a:p>
                </c:rich>
              </c:tx>
              <c:spPr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5BD-6540-AEE9-74B13E986A1C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Util_Trend!$A$26:$A$36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 EST</c:v>
                </c:pt>
                <c:pt idx="10">
                  <c:v>2020 LOI</c:v>
                </c:pt>
              </c:strCache>
            </c:strRef>
          </c:cat>
          <c:val>
            <c:numRef>
              <c:f>Util_Trend!$F$26:$F$36</c:f>
              <c:numCache>
                <c:formatCode>#,##0</c:formatCode>
                <c:ptCount val="11"/>
                <c:pt idx="0">
                  <c:v>4011.0</c:v>
                </c:pt>
                <c:pt idx="1">
                  <c:v>3801.0</c:v>
                </c:pt>
                <c:pt idx="2">
                  <c:v>3397.0</c:v>
                </c:pt>
                <c:pt idx="3">
                  <c:v>3462.0</c:v>
                </c:pt>
                <c:pt idx="4">
                  <c:v>3284.0</c:v>
                </c:pt>
                <c:pt idx="5">
                  <c:v>2980.0</c:v>
                </c:pt>
                <c:pt idx="6">
                  <c:v>2838.0</c:v>
                </c:pt>
                <c:pt idx="7">
                  <c:v>3106.0</c:v>
                </c:pt>
                <c:pt idx="8">
                  <c:v>3201.0</c:v>
                </c:pt>
                <c:pt idx="9">
                  <c:v>3309.0</c:v>
                </c:pt>
                <c:pt idx="10">
                  <c:v>2289.7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05BD-6540-AEE9-74B13E986A1C}"/>
            </c:ext>
          </c:extLst>
        </c:ser>
        <c:ser>
          <c:idx val="5"/>
          <c:order val="5"/>
          <c:tx>
            <c:strRef>
              <c:f>Util_Trend!$G$25</c:f>
              <c:strCache>
                <c:ptCount val="1"/>
                <c:pt idx="0">
                  <c:v>2010-20 Avg</c:v>
                </c:pt>
              </c:strCache>
            </c:strRef>
          </c:tx>
          <c:spPr>
            <a:ln w="25400">
              <a:solidFill>
                <a:srgbClr val="DD0806"/>
              </a:solidFill>
              <a:prstDash val="lgDash"/>
            </a:ln>
          </c:spPr>
          <c:marker>
            <c:symbol val="none"/>
          </c:marker>
          <c:dLbls>
            <c:delete val="1"/>
          </c:dLbls>
          <c:cat>
            <c:strRef>
              <c:f>Util_Trend!$A$26:$A$36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 EST</c:v>
                </c:pt>
                <c:pt idx="10">
                  <c:v>2020 LOI</c:v>
                </c:pt>
              </c:strCache>
            </c:strRef>
          </c:cat>
          <c:val>
            <c:numRef>
              <c:f>Util_Trend!$G$26:$G$36</c:f>
              <c:numCache>
                <c:formatCode>#,##0</c:formatCode>
                <c:ptCount val="11"/>
                <c:pt idx="0">
                  <c:v>3243.518181818181</c:v>
                </c:pt>
                <c:pt idx="1">
                  <c:v>3243.518181818181</c:v>
                </c:pt>
                <c:pt idx="2">
                  <c:v>3243.518181818181</c:v>
                </c:pt>
                <c:pt idx="3">
                  <c:v>3243.518181818181</c:v>
                </c:pt>
                <c:pt idx="4">
                  <c:v>3243.518181818181</c:v>
                </c:pt>
                <c:pt idx="5">
                  <c:v>3243.518181818181</c:v>
                </c:pt>
                <c:pt idx="6">
                  <c:v>3243.518181818181</c:v>
                </c:pt>
                <c:pt idx="7">
                  <c:v>3243.518181818181</c:v>
                </c:pt>
                <c:pt idx="8">
                  <c:v>3243.518181818181</c:v>
                </c:pt>
                <c:pt idx="9">
                  <c:v>3243.518181818181</c:v>
                </c:pt>
                <c:pt idx="10">
                  <c:v>3243.518181818181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05BD-6540-AEE9-74B13E986A1C}"/>
            </c:ext>
          </c:extLst>
        </c:ser>
        <c:ser>
          <c:idx val="6"/>
          <c:order val="6"/>
          <c:tx>
            <c:strRef>
              <c:f>Util_Trend!$H$25</c:f>
              <c:strCache>
                <c:ptCount val="1"/>
                <c:pt idx="0">
                  <c:v>NSF 10-20 Avg</c:v>
                </c:pt>
              </c:strCache>
            </c:strRef>
          </c:tx>
          <c:spPr>
            <a:ln w="25400">
              <a:solidFill>
                <a:srgbClr val="000090"/>
              </a:solidFill>
              <a:prstDash val="sysDash"/>
            </a:ln>
          </c:spPr>
          <c:marker>
            <c:symbol val="none"/>
          </c:marker>
          <c:dLbls>
            <c:delete val="1"/>
          </c:dLbls>
          <c:cat>
            <c:strRef>
              <c:f>Util_Trend!$A$26:$A$36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 EST</c:v>
                </c:pt>
                <c:pt idx="10">
                  <c:v>2020 LOI</c:v>
                </c:pt>
              </c:strCache>
            </c:strRef>
          </c:cat>
          <c:val>
            <c:numRef>
              <c:f>Util_Trend!$H$26:$H$36</c:f>
              <c:numCache>
                <c:formatCode>#,##0</c:formatCode>
                <c:ptCount val="11"/>
                <c:pt idx="0">
                  <c:v>1910.927272727273</c:v>
                </c:pt>
                <c:pt idx="1">
                  <c:v>1910.927272727273</c:v>
                </c:pt>
                <c:pt idx="2">
                  <c:v>1910.927272727273</c:v>
                </c:pt>
                <c:pt idx="3">
                  <c:v>1910.927272727273</c:v>
                </c:pt>
                <c:pt idx="4">
                  <c:v>1910.927272727273</c:v>
                </c:pt>
                <c:pt idx="5">
                  <c:v>1910.927272727273</c:v>
                </c:pt>
                <c:pt idx="6">
                  <c:v>1910.927272727273</c:v>
                </c:pt>
                <c:pt idx="7">
                  <c:v>1910.927272727273</c:v>
                </c:pt>
                <c:pt idx="8">
                  <c:v>1910.927272727273</c:v>
                </c:pt>
                <c:pt idx="9">
                  <c:v>1910.927272727273</c:v>
                </c:pt>
                <c:pt idx="10">
                  <c:v>1910.927272727273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05BD-6540-AEE9-74B13E986A1C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65403048"/>
        <c:axId val="-2065400984"/>
      </c:lineChart>
      <c:catAx>
        <c:axId val="-2065403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65400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6540098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5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b="0"/>
                  <a:t>Operating Days</a:t>
                </a:r>
              </a:p>
            </c:rich>
          </c:tx>
          <c:layout>
            <c:manualLayout>
              <c:xMode val="edge"/>
              <c:yMode val="edge"/>
              <c:x val="0.0606501963140166"/>
              <c:y val="0.383761666155367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6540304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0370889405330212"/>
          <c:y val="0.883471908668759"/>
          <c:w val="0.927468493254744"/>
          <c:h val="0.085448060251209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03867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97" name="Google Shape;19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8" name="Google Shape;19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5a2e833eb6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g5a2e833eb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"/>
          <p:cNvSpPr/>
          <p:nvPr/>
        </p:nvSpPr>
        <p:spPr>
          <a:xfrm rot="10800000" flipH="1">
            <a:off x="5410182" y="3810000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2"/>
          <p:cNvSpPr/>
          <p:nvPr/>
        </p:nvSpPr>
        <p:spPr>
          <a:xfrm rot="10800000" flipH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2"/>
          <p:cNvSpPr/>
          <p:nvPr/>
        </p:nvSpPr>
        <p:spPr>
          <a:xfrm rot="10800000" flipH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2"/>
          <p:cNvSpPr/>
          <p:nvPr/>
        </p:nvSpPr>
        <p:spPr>
          <a:xfrm rot="10800000" flipH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2"/>
          <p:cNvSpPr/>
          <p:nvPr/>
        </p:nvSpPr>
        <p:spPr>
          <a:xfrm rot="10800000" flipH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2"/>
          <p:cNvSpPr/>
          <p:nvPr/>
        </p:nvSpPr>
        <p:spPr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2"/>
          <p:cNvSpPr/>
          <p:nvPr/>
        </p:nvSpPr>
        <p:spPr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2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2"/>
          <p:cNvSpPr/>
          <p:nvPr/>
        </p:nvSpPr>
        <p:spPr>
          <a:xfrm rot="10800000" flipH="1">
            <a:off x="6414051" y="3643090"/>
            <a:ext cx="2729950" cy="248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2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ABAFA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2"/>
          <p:cNvSpPr txBox="1"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41" name="Google Shape;41;p2" descr="UNOLS Circle 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8599" y="439666"/>
            <a:ext cx="2397664" cy="20349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45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xfrm rot="5400000">
            <a:off x="2234374" y="122110"/>
            <a:ext cx="467525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4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>
                <a:solidFill>
                  <a:srgbClr val="15151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4"/>
          <p:cNvSpPr txBox="1">
            <a:spLocks noGrp="1"/>
          </p:cNvSpPr>
          <p:nvPr>
            <p:ph type="body" idx="1"/>
          </p:nvPr>
        </p:nvSpPr>
        <p:spPr>
          <a:xfrm>
            <a:off x="457200" y="1899284"/>
            <a:ext cx="8229600" cy="46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 rtl="0">
              <a:spcBef>
                <a:spcPts val="30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003F5F"/>
                </a:solidFill>
              </a:defRPr>
            </a:lvl1pPr>
            <a:lvl2pPr marL="914400" lvl="1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81000" algn="l" rtl="0">
              <a:spcBef>
                <a:spcPts val="300"/>
              </a:spcBef>
              <a:spcAft>
                <a:spcPts val="0"/>
              </a:spcAft>
              <a:buSzPts val="2400"/>
              <a:buChar char="●"/>
              <a:defRPr>
                <a:solidFill>
                  <a:srgbClr val="1B695C"/>
                </a:solidFill>
              </a:defRPr>
            </a:lvl3pPr>
            <a:lvl4pPr marL="1828800" lvl="3" indent="-368300" algn="l" rtl="0">
              <a:spcBef>
                <a:spcPts val="300"/>
              </a:spcBef>
              <a:spcAft>
                <a:spcPts val="0"/>
              </a:spcAft>
              <a:buSzPts val="2200"/>
              <a:buChar char="●"/>
              <a:defRPr>
                <a:solidFill>
                  <a:srgbClr val="C3C644"/>
                </a:solidFill>
              </a:defRPr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23" name="Google Shape;123;p14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1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"/>
          <p:cNvSpPr/>
          <p:nvPr/>
        </p:nvSpPr>
        <p:spPr>
          <a:xfrm rot="10800000" flipH="1">
            <a:off x="5410182" y="3809887"/>
            <a:ext cx="3733800" cy="9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5"/>
          <p:cNvSpPr/>
          <p:nvPr/>
        </p:nvSpPr>
        <p:spPr>
          <a:xfrm rot="10800000" flipH="1">
            <a:off x="5410200" y="3897034"/>
            <a:ext cx="3733800" cy="1920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5"/>
          <p:cNvSpPr/>
          <p:nvPr/>
        </p:nvSpPr>
        <p:spPr>
          <a:xfrm rot="10800000" flipH="1">
            <a:off x="5410200" y="4115311"/>
            <a:ext cx="3733800" cy="9000"/>
          </a:xfrm>
          <a:prstGeom prst="rect">
            <a:avLst/>
          </a:prstGeom>
          <a:solidFill>
            <a:schemeClr val="accent2">
              <a:alpha val="647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5"/>
          <p:cNvSpPr/>
          <p:nvPr/>
        </p:nvSpPr>
        <p:spPr>
          <a:xfrm rot="10800000" flipH="1">
            <a:off x="5410200" y="4164391"/>
            <a:ext cx="1965900" cy="18300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5"/>
          <p:cNvSpPr/>
          <p:nvPr/>
        </p:nvSpPr>
        <p:spPr>
          <a:xfrm rot="10800000" flipH="1">
            <a:off x="5410200" y="4199716"/>
            <a:ext cx="1965900" cy="9000"/>
          </a:xfrm>
          <a:prstGeom prst="rect">
            <a:avLst/>
          </a:prstGeom>
          <a:solidFill>
            <a:schemeClr val="accent2">
              <a:alpha val="647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5"/>
          <p:cNvSpPr/>
          <p:nvPr/>
        </p:nvSpPr>
        <p:spPr>
          <a:xfrm>
            <a:off x="5410200" y="3962400"/>
            <a:ext cx="3063300" cy="27300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5"/>
          <p:cNvSpPr/>
          <p:nvPr/>
        </p:nvSpPr>
        <p:spPr>
          <a:xfrm>
            <a:off x="7376507" y="4060983"/>
            <a:ext cx="1600200" cy="36600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5"/>
          <p:cNvSpPr/>
          <p:nvPr/>
        </p:nvSpPr>
        <p:spPr>
          <a:xfrm>
            <a:off x="1" y="3649662"/>
            <a:ext cx="9144000" cy="2442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5"/>
          <p:cNvSpPr/>
          <p:nvPr/>
        </p:nvSpPr>
        <p:spPr>
          <a:xfrm>
            <a:off x="0" y="3675527"/>
            <a:ext cx="9144000" cy="14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5"/>
          <p:cNvSpPr/>
          <p:nvPr/>
        </p:nvSpPr>
        <p:spPr>
          <a:xfrm rot="10800000" flipH="1">
            <a:off x="6414051" y="3643122"/>
            <a:ext cx="2730000" cy="248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5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ABAFA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5"/>
          <p:cNvSpPr txBox="1">
            <a:spLocks noGrp="1"/>
          </p:cNvSpPr>
          <p:nvPr>
            <p:ph type="ctrTitle"/>
          </p:nvPr>
        </p:nvSpPr>
        <p:spPr>
          <a:xfrm>
            <a:off x="457200" y="2401887"/>
            <a:ext cx="84582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5"/>
          <p:cNvSpPr txBox="1"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39" name="Google Shape;139;p15" descr="UNOLS Circle 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8599" y="439666"/>
            <a:ext cx="2397664" cy="20349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6"/>
          <p:cNvSpPr txBox="1">
            <a:spLocks noGrp="1"/>
          </p:cNvSpPr>
          <p:nvPr>
            <p:ph type="title"/>
          </p:nvPr>
        </p:nvSpPr>
        <p:spPr>
          <a:xfrm>
            <a:off x="722313" y="19812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Calibri"/>
              <a:buNone/>
              <a:defRPr sz="4300" b="1" cap="none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6"/>
          <p:cNvSpPr txBox="1">
            <a:spLocks noGrp="1"/>
          </p:cNvSpPr>
          <p:nvPr>
            <p:ph type="body" idx="1"/>
          </p:nvPr>
        </p:nvSpPr>
        <p:spPr>
          <a:xfrm>
            <a:off x="722313" y="3367088"/>
            <a:ext cx="7772400" cy="1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SzPts val="2100"/>
              <a:buNone/>
              <a:defRPr sz="2100" b="0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C4C7C1"/>
                </a:solidFill>
              </a:defRPr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C4C7C1"/>
                </a:solidFill>
              </a:defRPr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C4C7C1"/>
                </a:solidFill>
              </a:defRPr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C4C7C1"/>
                </a:solidFill>
              </a:defRPr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43" name="Google Shape;143;p16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7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7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 rtl="0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47" name="Google Shape;147;p17"/>
          <p:cNvSpPr txBox="1">
            <a:spLocks noGrp="1"/>
          </p:cNvSpPr>
          <p:nvPr>
            <p:ph type="body" idx="2"/>
          </p:nvPr>
        </p:nvSpPr>
        <p:spPr>
          <a:xfrm>
            <a:off x="4648200" y="2249424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 rtl="0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48" name="Google Shape;148;p17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9" name="Google Shape;149;p17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0" name="Google Shape;150;p17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 txBox="1">
            <a:spLocks noGrp="1"/>
          </p:cNvSpPr>
          <p:nvPr>
            <p:ph type="title"/>
          </p:nvPr>
        </p:nvSpPr>
        <p:spPr>
          <a:xfrm>
            <a:off x="381000" y="1143000"/>
            <a:ext cx="8382000" cy="10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 sz="4000" b="0" i="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18"/>
          <p:cNvSpPr txBox="1">
            <a:spLocks noGrp="1"/>
          </p:cNvSpPr>
          <p:nvPr>
            <p:ph type="body" idx="1"/>
          </p:nvPr>
        </p:nvSpPr>
        <p:spPr>
          <a:xfrm>
            <a:off x="381000" y="2244970"/>
            <a:ext cx="4041600" cy="457200"/>
          </a:xfrm>
          <a:prstGeom prst="rect">
            <a:avLst/>
          </a:prstGeom>
          <a:solidFill>
            <a:srgbClr val="004B70">
              <a:alpha val="24710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B0B4AC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4" name="Google Shape;154;p18"/>
          <p:cNvSpPr txBox="1">
            <a:spLocks noGrp="1"/>
          </p:cNvSpPr>
          <p:nvPr>
            <p:ph type="body" idx="2"/>
          </p:nvPr>
        </p:nvSpPr>
        <p:spPr>
          <a:xfrm>
            <a:off x="4721225" y="2244970"/>
            <a:ext cx="4041900" cy="457200"/>
          </a:xfrm>
          <a:prstGeom prst="rect">
            <a:avLst/>
          </a:prstGeom>
          <a:solidFill>
            <a:srgbClr val="004B70">
              <a:alpha val="24710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B0B4AC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5" name="Google Shape;155;p18"/>
          <p:cNvSpPr txBox="1">
            <a:spLocks noGrp="1"/>
          </p:cNvSpPr>
          <p:nvPr>
            <p:ph type="body" idx="3"/>
          </p:nvPr>
        </p:nvSpPr>
        <p:spPr>
          <a:xfrm>
            <a:off x="381000" y="2708519"/>
            <a:ext cx="4041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6" name="Google Shape;156;p18"/>
          <p:cNvSpPr txBox="1">
            <a:spLocks noGrp="1"/>
          </p:cNvSpPr>
          <p:nvPr>
            <p:ph type="body" idx="4"/>
          </p:nvPr>
        </p:nvSpPr>
        <p:spPr>
          <a:xfrm>
            <a:off x="4718304" y="2708519"/>
            <a:ext cx="40419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7" name="Google Shape;157;p18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Google Shape;158;p18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9" name="Google Shape;159;p18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  <a:defRPr sz="4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19"/>
          <p:cNvSpPr txBox="1">
            <a:spLocks noGrp="1"/>
          </p:cNvSpPr>
          <p:nvPr>
            <p:ph type="dt" idx="10"/>
          </p:nvPr>
        </p:nvSpPr>
        <p:spPr>
          <a:xfrm>
            <a:off x="6583680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3" name="Google Shape;163;p19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4" name="Google Shape;164;p19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0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7" name="Google Shape;167;p20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8" name="Google Shape;168;p20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1"/>
          <p:cNvSpPr txBox="1">
            <a:spLocks noGrp="1"/>
          </p:cNvSpPr>
          <p:nvPr>
            <p:ph type="title"/>
          </p:nvPr>
        </p:nvSpPr>
        <p:spPr>
          <a:xfrm>
            <a:off x="5353496" y="1101970"/>
            <a:ext cx="3383400" cy="8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Font typeface="Calibri"/>
              <a:buNone/>
              <a:defRPr sz="18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21"/>
          <p:cNvSpPr txBox="1">
            <a:spLocks noGrp="1"/>
          </p:cNvSpPr>
          <p:nvPr>
            <p:ph type="body" idx="1"/>
          </p:nvPr>
        </p:nvSpPr>
        <p:spPr>
          <a:xfrm>
            <a:off x="5353496" y="2010727"/>
            <a:ext cx="3383400" cy="46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72" name="Google Shape;172;p21"/>
          <p:cNvSpPr txBox="1">
            <a:spLocks noGrp="1"/>
          </p:cNvSpPr>
          <p:nvPr>
            <p:ph type="body" idx="2"/>
          </p:nvPr>
        </p:nvSpPr>
        <p:spPr>
          <a:xfrm>
            <a:off x="152400" y="776287"/>
            <a:ext cx="5102400" cy="58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 rtl="0"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 rtl="0"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381000" algn="l" rtl="0"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73" name="Google Shape;173;p21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4" name="Google Shape;174;p21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5" name="Google Shape;175;p2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45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>
                <a:solidFill>
                  <a:srgbClr val="15151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body" idx="1"/>
          </p:nvPr>
        </p:nvSpPr>
        <p:spPr>
          <a:xfrm>
            <a:off x="457200" y="1899284"/>
            <a:ext cx="8229600" cy="4675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30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003F5F"/>
                </a:solidFill>
              </a:defRPr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81000" algn="l">
              <a:spcBef>
                <a:spcPts val="300"/>
              </a:spcBef>
              <a:spcAft>
                <a:spcPts val="0"/>
              </a:spcAft>
              <a:buSzPts val="2400"/>
              <a:buChar char="●"/>
              <a:defRPr>
                <a:solidFill>
                  <a:srgbClr val="1B695C"/>
                </a:solidFill>
              </a:defRPr>
            </a:lvl3pPr>
            <a:lvl4pPr marL="1828800" lvl="3" indent="-368300" algn="l">
              <a:spcBef>
                <a:spcPts val="300"/>
              </a:spcBef>
              <a:spcAft>
                <a:spcPts val="0"/>
              </a:spcAft>
              <a:buSzPts val="2200"/>
              <a:buChar char="●"/>
              <a:defRPr>
                <a:solidFill>
                  <a:srgbClr val="C3C644"/>
                </a:solidFill>
              </a:defRPr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5" name="Google Shape;45;p3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2"/>
          <p:cNvSpPr txBox="1">
            <a:spLocks noGrp="1"/>
          </p:cNvSpPr>
          <p:nvPr>
            <p:ph type="title"/>
          </p:nvPr>
        </p:nvSpPr>
        <p:spPr>
          <a:xfrm rot="-5400000">
            <a:off x="3393084" y="3156647"/>
            <a:ext cx="4681500" cy="5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45700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22"/>
          <p:cNvSpPr>
            <a:spLocks noGrp="1"/>
          </p:cNvSpPr>
          <p:nvPr>
            <p:ph type="pic" idx="2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1750" dir="4800000" algn="tl" rotWithShape="0">
              <a:srgbClr val="000000">
                <a:alpha val="24710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9" name="Google Shape;179;p22"/>
          <p:cNvSpPr txBox="1">
            <a:spLocks noGrp="1"/>
          </p:cNvSpPr>
          <p:nvPr>
            <p:ph type="body" idx="1"/>
          </p:nvPr>
        </p:nvSpPr>
        <p:spPr>
          <a:xfrm>
            <a:off x="6088443" y="3274308"/>
            <a:ext cx="2590800" cy="25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45700" bIns="45700" anchor="t" anchorCtr="0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Calibri"/>
              <a:buNone/>
              <a:defRPr sz="1300"/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00"/>
              <a:buFont typeface="Calibri"/>
              <a:buNone/>
              <a:defRPr sz="1200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000"/>
              <a:buFont typeface="Calibri"/>
              <a:buNone/>
              <a:defRPr sz="1000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80" name="Google Shape;180;p22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1" name="Google Shape;181;p22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2" name="Google Shape;182;p22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3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23"/>
          <p:cNvSpPr txBox="1">
            <a:spLocks noGrp="1"/>
          </p:cNvSpPr>
          <p:nvPr>
            <p:ph type="body" idx="1"/>
          </p:nvPr>
        </p:nvSpPr>
        <p:spPr>
          <a:xfrm rot="5400000">
            <a:off x="2234400" y="122084"/>
            <a:ext cx="46752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86" name="Google Shape;186;p23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7" name="Google Shape;187;p23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8" name="Google Shape;188;p2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4"/>
          <p:cNvSpPr txBox="1">
            <a:spLocks noGrp="1"/>
          </p:cNvSpPr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24"/>
          <p:cNvSpPr txBox="1">
            <a:spLocks noGrp="1"/>
          </p:cNvSpPr>
          <p:nvPr>
            <p:ph type="body" idx="1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92" name="Google Shape;192;p24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3" name="Google Shape;193;p24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4" name="Google Shape;194;p2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"/>
          <p:cNvSpPr txBox="1"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Calibri"/>
              <a:buNone/>
              <a:defRPr sz="43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2100"/>
              <a:buNone/>
              <a:defRPr sz="21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C4C7C1"/>
                </a:solidFill>
              </a:defRPr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C4C7C1"/>
                </a:solidFill>
              </a:defRPr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C4C7C1"/>
                </a:solidFill>
              </a:defRPr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C4C7C1"/>
                </a:solidFill>
              </a:defRPr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45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648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 sz="4000" b="0" i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prstGeom prst="rect">
            <a:avLst/>
          </a:prstGeom>
          <a:solidFill>
            <a:srgbClr val="004B70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B0B4AC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2"/>
          </p:nvPr>
        </p:nvSpPr>
        <p:spPr>
          <a:xfrm>
            <a:off x="4721225" y="2244970"/>
            <a:ext cx="4041775" cy="457200"/>
          </a:xfrm>
          <a:prstGeom prst="rect">
            <a:avLst/>
          </a:prstGeom>
          <a:solidFill>
            <a:srgbClr val="004B70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B0B4AC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3"/>
          </p:nvPr>
        </p:nvSpPr>
        <p:spPr>
          <a:xfrm>
            <a:off x="381000" y="2708519"/>
            <a:ext cx="4041648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4"/>
          </p:nvPr>
        </p:nvSpPr>
        <p:spPr>
          <a:xfrm>
            <a:off x="4718304" y="2708519"/>
            <a:ext cx="4041775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  <a:defRPr sz="4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dt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Font typeface="Calibri"/>
              <a:buNone/>
              <a:defRPr sz="1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1"/>
          </p:nvPr>
        </p:nvSpPr>
        <p:spPr>
          <a:xfrm>
            <a:off x="5353496" y="2010727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2"/>
          </p:nvPr>
        </p:nvSpPr>
        <p:spPr>
          <a:xfrm>
            <a:off x="152400" y="776287"/>
            <a:ext cx="5102352" cy="585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381000" algn="l"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 rot="-5400000">
            <a:off x="3393017" y="3156577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>
            <a:spLocks noGrp="1"/>
          </p:cNvSpPr>
          <p:nvPr>
            <p:ph type="pic" idx="2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1750" dir="48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6088443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45700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Calibri"/>
              <a:buNone/>
              <a:defRPr sz="13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Font typeface="Calibri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Font typeface="Calibri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1"/>
          <p:cNvSpPr/>
          <p:nvPr/>
        </p:nvSpPr>
        <p:spPr>
          <a:xfrm rot="10800000" flipH="1">
            <a:off x="5410182" y="360246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"/>
          <p:cNvSpPr/>
          <p:nvPr/>
        </p:nvSpPr>
        <p:spPr>
          <a:xfrm rot="10800000" flipH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1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1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45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1"/>
          <p:cNvSpPr txBox="1">
            <a:spLocks noGrp="1"/>
          </p:cNvSpPr>
          <p:nvPr>
            <p:ph type="body" idx="1"/>
          </p:nvPr>
        </p:nvSpPr>
        <p:spPr>
          <a:xfrm>
            <a:off x="457200" y="1899284"/>
            <a:ext cx="8229600" cy="4675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6" name="Google Shape;26;p1" descr="UNOLS Circle Logo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4452" y="497298"/>
            <a:ext cx="1651905" cy="140198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/>
          <p:nvPr/>
        </p:nvSpPr>
        <p:spPr>
          <a:xfrm>
            <a:off x="1" y="366818"/>
            <a:ext cx="9144000" cy="843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0" y="-1"/>
            <a:ext cx="9144000" cy="310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0" y="308276"/>
            <a:ext cx="9144000" cy="9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 rot="10800000" flipH="1">
            <a:off x="5410182" y="360133"/>
            <a:ext cx="3733800" cy="9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/>
          <p:nvPr/>
        </p:nvSpPr>
        <p:spPr>
          <a:xfrm rot="10800000" flipH="1">
            <a:off x="5410200" y="440147"/>
            <a:ext cx="3733800" cy="1800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5407339" y="497504"/>
            <a:ext cx="3063300" cy="27300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3"/>
          <p:cNvSpPr/>
          <p:nvPr/>
        </p:nvSpPr>
        <p:spPr>
          <a:xfrm>
            <a:off x="7373646" y="588943"/>
            <a:ext cx="1600200" cy="36600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3"/>
          <p:cNvSpPr/>
          <p:nvPr/>
        </p:nvSpPr>
        <p:spPr>
          <a:xfrm>
            <a:off x="9084966" y="-2001"/>
            <a:ext cx="57600" cy="621900"/>
          </a:xfrm>
          <a:prstGeom prst="rect">
            <a:avLst/>
          </a:prstGeom>
          <a:solidFill>
            <a:srgbClr val="FFFFFF">
              <a:alpha val="6470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3"/>
          <p:cNvSpPr/>
          <p:nvPr/>
        </p:nvSpPr>
        <p:spPr>
          <a:xfrm>
            <a:off x="9044481" y="-2001"/>
            <a:ext cx="27300" cy="621900"/>
          </a:xfrm>
          <a:prstGeom prst="rect">
            <a:avLst/>
          </a:prstGeom>
          <a:solidFill>
            <a:srgbClr val="FFFFFF">
              <a:alpha val="6470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9025428" y="-2001"/>
            <a:ext cx="9000" cy="6219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3"/>
          <p:cNvSpPr/>
          <p:nvPr/>
        </p:nvSpPr>
        <p:spPr>
          <a:xfrm>
            <a:off x="8975423" y="-2001"/>
            <a:ext cx="27300" cy="6219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8915677" y="380"/>
            <a:ext cx="54900" cy="5853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8873475" y="380"/>
            <a:ext cx="9000" cy="585300"/>
          </a:xfrm>
          <a:prstGeom prst="rect">
            <a:avLst/>
          </a:prstGeom>
          <a:solidFill>
            <a:srgbClr val="FFFFFF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3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7" name="Google Shape;117;p13"/>
          <p:cNvSpPr txBox="1">
            <a:spLocks noGrp="1"/>
          </p:cNvSpPr>
          <p:nvPr>
            <p:ph type="body" idx="1"/>
          </p:nvPr>
        </p:nvSpPr>
        <p:spPr>
          <a:xfrm>
            <a:off x="457200" y="1899284"/>
            <a:ext cx="8229600" cy="46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1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9" name="Google Shape;119;p13" descr="UNOLS Circle Logo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4452" y="497298"/>
            <a:ext cx="1651905" cy="140198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 txBox="1">
            <a:spLocks noGrp="1"/>
          </p:cNvSpPr>
          <p:nvPr>
            <p:ph type="ctrTitle"/>
          </p:nvPr>
        </p:nvSpPr>
        <p:spPr>
          <a:xfrm>
            <a:off x="2971800" y="167508"/>
            <a:ext cx="5638800" cy="2618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3F5F"/>
              </a:buClr>
              <a:buSzPts val="2400"/>
              <a:buFont typeface="Arial"/>
              <a:buNone/>
            </a:pPr>
            <a:r>
              <a:rPr lang="en-US" sz="2400" b="1">
                <a:solidFill>
                  <a:srgbClr val="003F5F"/>
                </a:solidFill>
                <a:latin typeface="Arial"/>
                <a:ea typeface="Arial"/>
                <a:cs typeface="Arial"/>
                <a:sym typeface="Arial"/>
              </a:rPr>
              <a:t>University-National Oceanographic Laboratory System</a:t>
            </a:r>
            <a:br>
              <a:rPr lang="en-US" sz="2400" b="1">
                <a:solidFill>
                  <a:srgbClr val="003F5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1">
                <a:solidFill>
                  <a:srgbClr val="003F5F"/>
                </a:solidFill>
                <a:latin typeface="Arial"/>
                <a:ea typeface="Arial"/>
                <a:cs typeface="Arial"/>
                <a:sym typeface="Arial"/>
              </a:rPr>
              <a:t> ~UNOLS ~</a:t>
            </a:r>
            <a:endParaRPr sz="4000" b="1">
              <a:solidFill>
                <a:srgbClr val="003F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25"/>
          <p:cNvSpPr txBox="1"/>
          <p:nvPr/>
        </p:nvSpPr>
        <p:spPr>
          <a:xfrm>
            <a:off x="1181100" y="4286756"/>
            <a:ext cx="6781800" cy="1401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94362"/>
                </a:solidFill>
                <a:latin typeface="Arial"/>
                <a:ea typeface="Arial"/>
                <a:cs typeface="Arial"/>
                <a:sym typeface="Arial"/>
              </a:rPr>
              <a:t>2019 UNOLS Council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94362"/>
                </a:solidFill>
                <a:latin typeface="Arial"/>
                <a:ea typeface="Arial"/>
                <a:cs typeface="Arial"/>
                <a:sym typeface="Arial"/>
              </a:rPr>
              <a:t>Summer Teleconference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94362"/>
                </a:solidFill>
              </a:rPr>
              <a:t>13,14 August 2019</a:t>
            </a:r>
            <a:endParaRPr sz="1600" b="1" i="0" u="none" strike="noStrike" cap="none" dirty="0">
              <a:solidFill>
                <a:srgbClr val="09436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2" name="Google Shape;202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346954"/>
            <a:ext cx="9144000" cy="1401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5F53B0-3145-D649-8F1E-F17390A44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2020 Ship Scheduling Update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D63F8EB-68CA-E244-8E64-51F16A2A7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3095" y="1730088"/>
            <a:ext cx="8229600" cy="4723721"/>
          </a:xfrm>
        </p:spPr>
        <p:txBody>
          <a:bodyPr/>
          <a:lstStyle/>
          <a:p>
            <a:r>
              <a:rPr lang="en-US" sz="2400" b="1" dirty="0" smtClean="0"/>
              <a:t>In Person Meeting: </a:t>
            </a:r>
            <a:r>
              <a:rPr lang="en-US" sz="2400" dirty="0" smtClean="0"/>
              <a:t>May 22-23 in Seattle </a:t>
            </a:r>
          </a:p>
          <a:p>
            <a:r>
              <a:rPr lang="en-US" sz="2400" b="1" dirty="0" err="1" smtClean="0"/>
              <a:t>Webex</a:t>
            </a:r>
            <a:r>
              <a:rPr lang="en-US" sz="2400" b="1" dirty="0" smtClean="0"/>
              <a:t>/Telephone Meetings: </a:t>
            </a:r>
          </a:p>
          <a:p>
            <a:pPr lvl="1"/>
            <a:r>
              <a:rPr lang="en-US" sz="2000" b="1" dirty="0" smtClean="0"/>
              <a:t>Global/Ocean/Intermediate: 12 June, 27 June, 23 July, plus a focused call for MGL/Oceanus.  Next </a:t>
            </a:r>
            <a:r>
              <a:rPr lang="en-US" sz="2000" b="1" dirty="0" err="1" smtClean="0"/>
              <a:t>Webex</a:t>
            </a:r>
            <a:r>
              <a:rPr lang="en-US" sz="2000" b="1" dirty="0" smtClean="0"/>
              <a:t> 28 Aug</a:t>
            </a:r>
          </a:p>
          <a:p>
            <a:pPr lvl="1"/>
            <a:r>
              <a:rPr lang="en-US" sz="2000" b="1" dirty="0" smtClean="0"/>
              <a:t>Regional/Coastal/Local:  set for Aug 29</a:t>
            </a:r>
          </a:p>
          <a:p>
            <a:r>
              <a:rPr lang="en-US" sz="2400" b="1" dirty="0" smtClean="0"/>
              <a:t>Major 2020 issues:</a:t>
            </a:r>
          </a:p>
          <a:p>
            <a:pPr lvl="1"/>
            <a:r>
              <a:rPr lang="en-US" sz="1800" b="1" dirty="0" smtClean="0"/>
              <a:t>2-ship OBS/seismic operation: Langseth &amp; Oceanus</a:t>
            </a:r>
          </a:p>
          <a:p>
            <a:pPr lvl="1"/>
            <a:r>
              <a:rPr lang="en-US" sz="1800" b="1" dirty="0" smtClean="0"/>
              <a:t>ROV demand </a:t>
            </a:r>
            <a:r>
              <a:rPr lang="mr-IN" sz="1800" b="1" dirty="0" smtClean="0"/>
              <a:t>–</a:t>
            </a:r>
            <a:r>
              <a:rPr lang="en-US" sz="1800" b="1" dirty="0" smtClean="0"/>
              <a:t> planning to use UH’s ROV </a:t>
            </a:r>
            <a:r>
              <a:rPr lang="en-US" sz="1800" b="1" dirty="0" err="1" smtClean="0"/>
              <a:t>Lu’ukai</a:t>
            </a:r>
            <a:r>
              <a:rPr lang="en-US" sz="1800" b="1" dirty="0" smtClean="0"/>
              <a:t> if it can be recovered &amp; restored to service</a:t>
            </a:r>
          </a:p>
          <a:p>
            <a:pPr lvl="1"/>
            <a:r>
              <a:rPr lang="en-US" sz="1800" b="1" dirty="0" smtClean="0"/>
              <a:t>Revelle completes mid-life while Atlantis starts</a:t>
            </a:r>
          </a:p>
          <a:p>
            <a:pPr lvl="1"/>
            <a:r>
              <a:rPr lang="en-US" sz="1800" b="1" dirty="0" smtClean="0"/>
              <a:t>Low Day Counts so far for:</a:t>
            </a:r>
          </a:p>
          <a:p>
            <a:pPr lvl="2"/>
            <a:r>
              <a:rPr lang="en-US" sz="1600" b="1" dirty="0" smtClean="0"/>
              <a:t>Sharp, Blue Heron, Endeavor, Walton Smith, Pelican, Rachel Carson, Savannah</a:t>
            </a:r>
          </a:p>
        </p:txBody>
      </p:sp>
    </p:spTree>
    <p:extLst>
      <p:ext uri="{BB962C8B-B14F-4D97-AF65-F5344CB8AC3E}">
        <p14:creationId xmlns:p14="http://schemas.microsoft.com/office/powerpoint/2010/main" val="1620621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="" xmlns:a16="http://schemas.microsoft.com/office/drawing/2014/main" id="{00000000-0008-0000-33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314143"/>
              </p:ext>
            </p:extLst>
          </p:nvPr>
        </p:nvGraphicFramePr>
        <p:xfrm>
          <a:off x="194397" y="388874"/>
          <a:ext cx="8755205" cy="592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01414153-D4E0-574F-8900-DBB38E079289}"/>
              </a:ext>
            </a:extLst>
          </p:cNvPr>
          <p:cNvSpPr/>
          <p:nvPr/>
        </p:nvSpPr>
        <p:spPr>
          <a:xfrm>
            <a:off x="990600" y="6309246"/>
            <a:ext cx="7162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Note: 2020 Operating Days = funded days plus 30% of pending days </a:t>
            </a:r>
          </a:p>
        </p:txBody>
      </p:sp>
    </p:spTree>
    <p:extLst>
      <p:ext uri="{BB962C8B-B14F-4D97-AF65-F5344CB8AC3E}">
        <p14:creationId xmlns:p14="http://schemas.microsoft.com/office/powerpoint/2010/main" val="713091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839E0DB0-60C0-C54B-97BD-73326BCD75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9387174"/>
              </p:ext>
            </p:extLst>
          </p:nvPr>
        </p:nvGraphicFramePr>
        <p:xfrm>
          <a:off x="459740" y="976718"/>
          <a:ext cx="8425180" cy="5576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44868" y="6449391"/>
            <a:ext cx="641189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Note: </a:t>
            </a:r>
            <a:r>
              <a:rPr lang="en-US" dirty="0" smtClean="0"/>
              <a:t>2019 LOI was 2255 days total in 2018 Summer Council Meeting Update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7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en-US" u="sng">
                <a:solidFill>
                  <a:schemeClr val="dk2"/>
                </a:solidFill>
              </a:rPr>
              <a:t>UNOLS Office &amp; Social Media</a:t>
            </a:r>
            <a:endParaRPr u="sng">
              <a:solidFill>
                <a:schemeClr val="dk2"/>
              </a:solidFill>
            </a:endParaRPr>
          </a:p>
        </p:txBody>
      </p:sp>
      <p:pic>
        <p:nvPicPr>
          <p:cNvPr id="214" name="Google Shape;214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346954"/>
            <a:ext cx="9144002" cy="1401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1116" y="3230229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7748" y="1858629"/>
            <a:ext cx="13716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5031" y="4432554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27"/>
          <p:cNvSpPr txBox="1"/>
          <p:nvPr/>
        </p:nvSpPr>
        <p:spPr>
          <a:xfrm>
            <a:off x="1669348" y="2313597"/>
            <a:ext cx="1330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@UNOLS</a:t>
            </a:r>
            <a:endParaRPr sz="2400">
              <a:solidFill>
                <a:srgbClr val="003F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7"/>
          <p:cNvSpPr txBox="1"/>
          <p:nvPr/>
        </p:nvSpPr>
        <p:spPr>
          <a:xfrm>
            <a:off x="2261930" y="3456596"/>
            <a:ext cx="1330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@UNOLS</a:t>
            </a:r>
            <a:endParaRPr sz="2400">
              <a:solidFill>
                <a:srgbClr val="003F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27"/>
          <p:cNvSpPr txBox="1"/>
          <p:nvPr/>
        </p:nvSpPr>
        <p:spPr>
          <a:xfrm>
            <a:off x="2550252" y="4588778"/>
            <a:ext cx="2105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@UNOLS_org</a:t>
            </a:r>
            <a:endParaRPr sz="2400">
              <a:solidFill>
                <a:srgbClr val="003F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27"/>
          <p:cNvSpPr txBox="1"/>
          <p:nvPr/>
        </p:nvSpPr>
        <p:spPr>
          <a:xfrm>
            <a:off x="4009158" y="2258945"/>
            <a:ext cx="4899900" cy="14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Contact </a:t>
            </a:r>
            <a:r>
              <a:rPr lang="en-US" sz="1800" b="1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media@unols.org </a:t>
            </a:r>
            <a:r>
              <a:rPr lang="en-US" sz="18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for comments &amp; questions or to share your news stories, accounts, pictures and hashtags.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3F5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We want to hear what’s new with you!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rban">
  <a:themeElements>
    <a:clrScheme name="Custom 2">
      <a:dk1>
        <a:srgbClr val="ABAFA6"/>
      </a:dk1>
      <a:lt1>
        <a:srgbClr val="FFFFFF"/>
      </a:lt1>
      <a:dk2>
        <a:srgbClr val="003F5F"/>
      </a:dk2>
      <a:lt2>
        <a:srgbClr val="C9DAD1"/>
      </a:lt2>
      <a:accent1>
        <a:srgbClr val="3ECCB4"/>
      </a:accent1>
      <a:accent2>
        <a:srgbClr val="00415A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0250C"/>
      </a:hlink>
      <a:folHlink>
        <a:srgbClr val="2300D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">
  <a:themeElements>
    <a:clrScheme name="UNOLS 2014">
      <a:dk1>
        <a:srgbClr val="ABAFA6"/>
      </a:dk1>
      <a:lt1>
        <a:srgbClr val="FFFFFF"/>
      </a:lt1>
      <a:dk2>
        <a:srgbClr val="003F5F"/>
      </a:dk2>
      <a:lt2>
        <a:srgbClr val="C9DAD1"/>
      </a:lt2>
      <a:accent1>
        <a:srgbClr val="3ECCB4"/>
      </a:accent1>
      <a:accent2>
        <a:srgbClr val="00415A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</TotalTime>
  <Words>238</Words>
  <Application>Microsoft Macintosh PowerPoint</Application>
  <PresentationFormat>On-screen Show (4:3)</PresentationFormat>
  <Paragraphs>40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Urban</vt:lpstr>
      <vt:lpstr>Urban</vt:lpstr>
      <vt:lpstr>University-National Oceanographic Laboratory System  ~UNOLS ~</vt:lpstr>
      <vt:lpstr>2020 Ship Scheduling Update</vt:lpstr>
      <vt:lpstr>PowerPoint Presentation</vt:lpstr>
      <vt:lpstr>PowerPoint Presentation</vt:lpstr>
      <vt:lpstr>UNOLS Office &amp; Social Media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University-National Oceanographic Laboratory System  ~UNOLS ~</dc:title>
  <cp:lastModifiedBy>Doug Russell</cp:lastModifiedBy>
  <cp:revision>25</cp:revision>
  <dcterms:modified xsi:type="dcterms:W3CDTF">2019-08-16T18:03:44Z</dcterms:modified>
</cp:coreProperties>
</file>